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3" r:id="rId30"/>
    <p:sldId id="282"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268EF78-FEB4-4D7B-854A-4D2A31B77CF4}">
          <p14:sldIdLst>
            <p14:sldId id="256"/>
            <p14:sldId id="257"/>
          </p14:sldIdLst>
        </p14:section>
        <p14:section name="ML Landscape" id="{220064D2-A7EC-44B6-B32D-4C29AC06E893}">
          <p14:sldIdLst>
            <p14:sldId id="258"/>
            <p14:sldId id="259"/>
            <p14:sldId id="260"/>
          </p14:sldIdLst>
        </p14:section>
        <p14:section name="1. Time in Python" id="{46073287-8E4F-437A-973E-2A1988AAF383}">
          <p14:sldIdLst>
            <p14:sldId id="261"/>
            <p14:sldId id="262"/>
            <p14:sldId id="263"/>
            <p14:sldId id="264"/>
            <p14:sldId id="265"/>
            <p14:sldId id="266"/>
            <p14:sldId id="267"/>
            <p14:sldId id="268"/>
            <p14:sldId id="269"/>
            <p14:sldId id="270"/>
            <p14:sldId id="271"/>
            <p14:sldId id="272"/>
            <p14:sldId id="273"/>
            <p14:sldId id="274"/>
            <p14:sldId id="275"/>
            <p14:sldId id="276"/>
            <p14:sldId id="277"/>
          </p14:sldIdLst>
        </p14:section>
        <p14:section name="2. Introduction to Time Series" id="{9A2DD4EB-9E59-4292-AD2A-B91B53929671}">
          <p14:sldIdLst>
            <p14:sldId id="278"/>
            <p14:sldId id="279"/>
            <p14:sldId id="280"/>
            <p14:sldId id="281"/>
            <p14:sldId id="284"/>
            <p14:sldId id="285"/>
            <p14:sldId id="283"/>
            <p14:sldId id="282"/>
            <p14:sldId id="286"/>
          </p14:sldIdLst>
        </p14:section>
        <p14:section name="3. Time Series Models" id="{99DFD9E2-7A05-4948-92A7-4ACD6F250C01}">
          <p14:sldIdLst>
            <p14:sldId id="287"/>
            <p14:sldId id="288"/>
            <p14:sldId id="289"/>
            <p14:sldId id="290"/>
            <p14:sldId id="291"/>
            <p14:sldId id="292"/>
            <p14:sldId id="293"/>
            <p14:sldId id="294"/>
            <p14:sldId id="295"/>
            <p14:sldId id="296"/>
            <p14:sldId id="297"/>
            <p14:sldId id="298"/>
            <p14:sldId id="299"/>
            <p14:sldId id="300"/>
            <p14:sldId id="301"/>
            <p14:sldId id="302"/>
          </p14:sldIdLst>
        </p14:section>
        <p14:section name="4. Prophet" id="{15833912-B260-4B2A-A098-2CEDD46D3931}">
          <p14:sldIdLst>
            <p14:sldId id="303"/>
            <p14:sldId id="304"/>
            <p14:sldId id="305"/>
            <p14:sldId id="306"/>
            <p14:sldId id="307"/>
            <p14:sldId id="308"/>
            <p14:sldId id="309"/>
          </p14:sldIdLst>
        </p14:section>
        <p14:section name="5. Machine Learning for TIme Series" id="{90DAB91B-1992-4CF0-8986-AC0164DA0879}">
          <p14:sldIdLst>
            <p14:sldId id="310"/>
            <p14:sldId id="311"/>
            <p14:sldId id="312"/>
            <p14:sldId id="313"/>
            <p14:sldId id="314"/>
            <p14:sldId id="315"/>
            <p14:sldId id="316"/>
            <p14:sldId id="317"/>
            <p14:sldId id="318"/>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hIE2swxyd3Im/TkgA8E2Zbsryo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3A1A3-D895-477C-9630-E50BAACFEE3F}" v="9" dt="2021-12-13T10:26:49.412"/>
  </p1510:revLst>
</p1510:revInfo>
</file>

<file path=ppt/tableStyles.xml><?xml version="1.0" encoding="utf-8"?>
<a:tblStyleLst xmlns:a="http://schemas.openxmlformats.org/drawingml/2006/main" def="{5B29D514-30AB-43F8-A71D-BC644C07A104}">
  <a:tblStyle styleId="{5B29D514-30AB-43F8-A71D-BC644C07A10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B63CEB0-D3AA-42EE-9844-421B38D090C0}"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FB25FFC-CB03-4351-9EE2-0D3C820F9C58}" styleName="Table_2">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dk1"/>
          </a:solidFill>
        </a:fill>
      </a:tcStyle>
    </a:firstRow>
    <a:neCell>
      <a:tcTxStyle b="off" i="off"/>
      <a:tcStyle>
        <a:tcBdr/>
      </a:tcStyle>
    </a:neCell>
    <a:nwCell>
      <a:tcTxStyle b="off" i="off"/>
      <a:tcStyle>
        <a:tcBdr/>
      </a:tcStyle>
    </a:nwCell>
  </a:tblStyle>
  <a:tblStyle styleId="{34923B6A-13FD-4123-8D1E-8A22893EA774}" styleName="Table_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8" autoAdjust="0"/>
    <p:restoredTop sz="95020" autoAdjust="0"/>
  </p:normalViewPr>
  <p:slideViewPr>
    <p:cSldViewPr snapToGrid="0">
      <p:cViewPr>
        <p:scale>
          <a:sx n="82" d="100"/>
          <a:sy n="82" d="100"/>
        </p:scale>
        <p:origin x="581" y="67"/>
      </p:cViewPr>
      <p:guideLst/>
    </p:cSldViewPr>
  </p:slideViewPr>
  <p:outlineViewPr>
    <p:cViewPr>
      <p:scale>
        <a:sx n="33" d="100"/>
        <a:sy n="33" d="100"/>
      </p:scale>
      <p:origin x="0" y="-3307"/>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abelle Santos" userId="4386593fd4e68944" providerId="LiveId" clId="{6C43A1A3-D895-477C-9630-E50BAACFEE3F}"/>
    <pc:docChg chg="custSel modSld sldOrd">
      <pc:chgData name="Christabelle Santos" userId="4386593fd4e68944" providerId="LiveId" clId="{6C43A1A3-D895-477C-9630-E50BAACFEE3F}" dt="2021-12-13T10:28:34.782" v="439" actId="20577"/>
      <pc:docMkLst>
        <pc:docMk/>
      </pc:docMkLst>
      <pc:sldChg chg="modSp mod">
        <pc:chgData name="Christabelle Santos" userId="4386593fd4e68944" providerId="LiveId" clId="{6C43A1A3-D895-477C-9630-E50BAACFEE3F}" dt="2021-12-02T21:02:29.326" v="16" actId="20577"/>
        <pc:sldMkLst>
          <pc:docMk/>
          <pc:sldMk cId="0" sldId="257"/>
        </pc:sldMkLst>
        <pc:spChg chg="mod">
          <ac:chgData name="Christabelle Santos" userId="4386593fd4e68944" providerId="LiveId" clId="{6C43A1A3-D895-477C-9630-E50BAACFEE3F}" dt="2021-12-02T21:02:29.326" v="16" actId="20577"/>
          <ac:spMkLst>
            <pc:docMk/>
            <pc:sldMk cId="0" sldId="257"/>
            <ac:spMk id="110" creationId="{00000000-0000-0000-0000-000000000000}"/>
          </ac:spMkLst>
        </pc:spChg>
      </pc:sldChg>
      <pc:sldChg chg="modSp mod">
        <pc:chgData name="Christabelle Santos" userId="4386593fd4e68944" providerId="LiveId" clId="{6C43A1A3-D895-477C-9630-E50BAACFEE3F}" dt="2021-12-03T15:31:25.567" v="37" actId="20577"/>
        <pc:sldMkLst>
          <pc:docMk/>
          <pc:sldMk cId="0" sldId="271"/>
        </pc:sldMkLst>
        <pc:spChg chg="mod">
          <ac:chgData name="Christabelle Santos" userId="4386593fd4e68944" providerId="LiveId" clId="{6C43A1A3-D895-477C-9630-E50BAACFEE3F}" dt="2021-12-03T15:31:25.567" v="37" actId="20577"/>
          <ac:spMkLst>
            <pc:docMk/>
            <pc:sldMk cId="0" sldId="271"/>
            <ac:spMk id="366" creationId="{00000000-0000-0000-0000-000000000000}"/>
          </ac:spMkLst>
        </pc:spChg>
      </pc:sldChg>
      <pc:sldChg chg="ord">
        <pc:chgData name="Christabelle Santos" userId="4386593fd4e68944" providerId="LiveId" clId="{6C43A1A3-D895-477C-9630-E50BAACFEE3F}" dt="2021-12-03T16:00:11.081" v="56"/>
        <pc:sldMkLst>
          <pc:docMk/>
          <pc:sldMk cId="0" sldId="282"/>
        </pc:sldMkLst>
      </pc:sldChg>
      <pc:sldChg chg="modSp mod">
        <pc:chgData name="Christabelle Santos" userId="4386593fd4e68944" providerId="LiveId" clId="{6C43A1A3-D895-477C-9630-E50BAACFEE3F}" dt="2021-12-03T15:38:50.712" v="45" actId="20577"/>
        <pc:sldMkLst>
          <pc:docMk/>
          <pc:sldMk cId="0" sldId="283"/>
        </pc:sldMkLst>
        <pc:spChg chg="mod">
          <ac:chgData name="Christabelle Santos" userId="4386593fd4e68944" providerId="LiveId" clId="{6C43A1A3-D895-477C-9630-E50BAACFEE3F}" dt="2021-12-03T15:38:50.712" v="45" actId="20577"/>
          <ac:spMkLst>
            <pc:docMk/>
            <pc:sldMk cId="0" sldId="283"/>
            <ac:spMk id="530" creationId="{00000000-0000-0000-0000-000000000000}"/>
          </ac:spMkLst>
        </pc:spChg>
      </pc:sldChg>
      <pc:sldChg chg="ord">
        <pc:chgData name="Christabelle Santos" userId="4386593fd4e68944" providerId="LiveId" clId="{6C43A1A3-D895-477C-9630-E50BAACFEE3F}" dt="2021-12-03T16:00:00.320" v="52"/>
        <pc:sldMkLst>
          <pc:docMk/>
          <pc:sldMk cId="0" sldId="284"/>
        </pc:sldMkLst>
      </pc:sldChg>
      <pc:sldChg chg="modSp mod ord">
        <pc:chgData name="Christabelle Santos" userId="4386593fd4e68944" providerId="LiveId" clId="{6C43A1A3-D895-477C-9630-E50BAACFEE3F}" dt="2021-12-03T16:00:02.811" v="54"/>
        <pc:sldMkLst>
          <pc:docMk/>
          <pc:sldMk cId="0" sldId="285"/>
        </pc:sldMkLst>
        <pc:spChg chg="mod">
          <ac:chgData name="Christabelle Santos" userId="4386593fd4e68944" providerId="LiveId" clId="{6C43A1A3-D895-477C-9630-E50BAACFEE3F}" dt="2021-12-03T15:57:38.878" v="46" actId="113"/>
          <ac:spMkLst>
            <pc:docMk/>
            <pc:sldMk cId="0" sldId="285"/>
            <ac:spMk id="567" creationId="{00000000-0000-0000-0000-000000000000}"/>
          </ac:spMkLst>
        </pc:spChg>
      </pc:sldChg>
      <pc:sldChg chg="modSp mod">
        <pc:chgData name="Christabelle Santos" userId="4386593fd4e68944" providerId="LiveId" clId="{6C43A1A3-D895-477C-9630-E50BAACFEE3F}" dt="2021-12-10T17:06:19.687" v="87" actId="20577"/>
        <pc:sldMkLst>
          <pc:docMk/>
          <pc:sldMk cId="0" sldId="290"/>
        </pc:sldMkLst>
        <pc:graphicFrameChg chg="modGraphic">
          <ac:chgData name="Christabelle Santos" userId="4386593fd4e68944" providerId="LiveId" clId="{6C43A1A3-D895-477C-9630-E50BAACFEE3F}" dt="2021-12-10T17:06:19.687" v="87" actId="20577"/>
          <ac:graphicFrameMkLst>
            <pc:docMk/>
            <pc:sldMk cId="0" sldId="290"/>
            <ac:graphicFrameMk id="656" creationId="{00000000-0000-0000-0000-000000000000}"/>
          </ac:graphicFrameMkLst>
        </pc:graphicFrameChg>
      </pc:sldChg>
      <pc:sldChg chg="modSp mod">
        <pc:chgData name="Christabelle Santos" userId="4386593fd4e68944" providerId="LiveId" clId="{6C43A1A3-D895-477C-9630-E50BAACFEE3F}" dt="2021-12-13T10:14:45.002" v="168" actId="20577"/>
        <pc:sldMkLst>
          <pc:docMk/>
          <pc:sldMk cId="0" sldId="293"/>
        </pc:sldMkLst>
        <pc:graphicFrameChg chg="modGraphic">
          <ac:chgData name="Christabelle Santos" userId="4386593fd4e68944" providerId="LiveId" clId="{6C43A1A3-D895-477C-9630-E50BAACFEE3F}" dt="2021-12-10T17:06:42.458" v="133" actId="20577"/>
          <ac:graphicFrameMkLst>
            <pc:docMk/>
            <pc:sldMk cId="0" sldId="293"/>
            <ac:graphicFrameMk id="700" creationId="{00000000-0000-0000-0000-000000000000}"/>
          </ac:graphicFrameMkLst>
        </pc:graphicFrameChg>
        <pc:graphicFrameChg chg="modGraphic">
          <ac:chgData name="Christabelle Santos" userId="4386593fd4e68944" providerId="LiveId" clId="{6C43A1A3-D895-477C-9630-E50BAACFEE3F}" dt="2021-12-10T17:06:28.237" v="96" actId="20577"/>
          <ac:graphicFrameMkLst>
            <pc:docMk/>
            <pc:sldMk cId="0" sldId="293"/>
            <ac:graphicFrameMk id="701" creationId="{00000000-0000-0000-0000-000000000000}"/>
          </ac:graphicFrameMkLst>
        </pc:graphicFrameChg>
        <pc:graphicFrameChg chg="modGraphic">
          <ac:chgData name="Christabelle Santos" userId="4386593fd4e68944" providerId="LiveId" clId="{6C43A1A3-D895-477C-9630-E50BAACFEE3F}" dt="2021-12-13T10:14:45.002" v="168" actId="20577"/>
          <ac:graphicFrameMkLst>
            <pc:docMk/>
            <pc:sldMk cId="0" sldId="293"/>
            <ac:graphicFrameMk id="714" creationId="{00000000-0000-0000-0000-000000000000}"/>
          </ac:graphicFrameMkLst>
        </pc:graphicFrameChg>
      </pc:sldChg>
      <pc:sldChg chg="modSp mod">
        <pc:chgData name="Christabelle Santos" userId="4386593fd4e68944" providerId="LiveId" clId="{6C43A1A3-D895-477C-9630-E50BAACFEE3F}" dt="2021-12-13T10:15:16.150" v="178" actId="20577"/>
        <pc:sldMkLst>
          <pc:docMk/>
          <pc:sldMk cId="0" sldId="295"/>
        </pc:sldMkLst>
        <pc:spChg chg="mod">
          <ac:chgData name="Christabelle Santos" userId="4386593fd4e68944" providerId="LiveId" clId="{6C43A1A3-D895-477C-9630-E50BAACFEE3F}" dt="2021-12-13T10:15:05.980" v="172" actId="20577"/>
          <ac:spMkLst>
            <pc:docMk/>
            <pc:sldMk cId="0" sldId="295"/>
            <ac:spMk id="741" creationId="{00000000-0000-0000-0000-000000000000}"/>
          </ac:spMkLst>
        </pc:spChg>
        <pc:spChg chg="mod">
          <ac:chgData name="Christabelle Santos" userId="4386593fd4e68944" providerId="LiveId" clId="{6C43A1A3-D895-477C-9630-E50BAACFEE3F}" dt="2021-12-13T10:15:16.150" v="178" actId="20577"/>
          <ac:spMkLst>
            <pc:docMk/>
            <pc:sldMk cId="0" sldId="295"/>
            <ac:spMk id="749" creationId="{00000000-0000-0000-0000-000000000000}"/>
          </ac:spMkLst>
        </pc:spChg>
      </pc:sldChg>
      <pc:sldChg chg="addSp delSp modSp mod">
        <pc:chgData name="Christabelle Santos" userId="4386593fd4e68944" providerId="LiveId" clId="{6C43A1A3-D895-477C-9630-E50BAACFEE3F}" dt="2021-12-13T10:28:13.410" v="431" actId="478"/>
        <pc:sldMkLst>
          <pc:docMk/>
          <pc:sldMk cId="0" sldId="296"/>
        </pc:sldMkLst>
        <pc:graphicFrameChg chg="add mod modGraphic">
          <ac:chgData name="Christabelle Santos" userId="4386593fd4e68944" providerId="LiveId" clId="{6C43A1A3-D895-477C-9630-E50BAACFEE3F}" dt="2021-12-13T10:27:58.563" v="430" actId="20577"/>
          <ac:graphicFrameMkLst>
            <pc:docMk/>
            <pc:sldMk cId="0" sldId="296"/>
            <ac:graphicFrameMk id="2" creationId="{FA1DE46F-DE59-4A28-B126-A8CB2CD39598}"/>
          </ac:graphicFrameMkLst>
        </pc:graphicFrameChg>
        <pc:picChg chg="del mod">
          <ac:chgData name="Christabelle Santos" userId="4386593fd4e68944" providerId="LiveId" clId="{6C43A1A3-D895-477C-9630-E50BAACFEE3F}" dt="2021-12-13T10:28:13.410" v="431" actId="478"/>
          <ac:picMkLst>
            <pc:docMk/>
            <pc:sldMk cId="0" sldId="296"/>
            <ac:picMk id="764" creationId="{00000000-0000-0000-0000-000000000000}"/>
          </ac:picMkLst>
        </pc:picChg>
      </pc:sldChg>
      <pc:sldChg chg="modSp mod">
        <pc:chgData name="Christabelle Santos" userId="4386593fd4e68944" providerId="LiveId" clId="{6C43A1A3-D895-477C-9630-E50BAACFEE3F}" dt="2021-12-13T10:28:34.782" v="439" actId="20577"/>
        <pc:sldMkLst>
          <pc:docMk/>
          <pc:sldMk cId="0" sldId="300"/>
        </pc:sldMkLst>
        <pc:spChg chg="mod">
          <ac:chgData name="Christabelle Santos" userId="4386593fd4e68944" providerId="LiveId" clId="{6C43A1A3-D895-477C-9630-E50BAACFEE3F}" dt="2021-12-13T10:28:34.782" v="439" actId="20577"/>
          <ac:spMkLst>
            <pc:docMk/>
            <pc:sldMk cId="0" sldId="300"/>
            <ac:spMk id="817" creationId="{00000000-0000-0000-0000-000000000000}"/>
          </ac:spMkLst>
        </pc:spChg>
      </pc:sldChg>
      <pc:sldChg chg="modSp mod">
        <pc:chgData name="Christabelle Santos" userId="4386593fd4e68944" providerId="LiveId" clId="{6C43A1A3-D895-477C-9630-E50BAACFEE3F}" dt="2021-12-10T17:19:14.387" v="149" actId="20577"/>
        <pc:sldMkLst>
          <pc:docMk/>
          <pc:sldMk cId="0" sldId="301"/>
        </pc:sldMkLst>
        <pc:spChg chg="mod">
          <ac:chgData name="Christabelle Santos" userId="4386593fd4e68944" providerId="LiveId" clId="{6C43A1A3-D895-477C-9630-E50BAACFEE3F}" dt="2021-12-10T17:19:14.387" v="149" actId="20577"/>
          <ac:spMkLst>
            <pc:docMk/>
            <pc:sldMk cId="0" sldId="301"/>
            <ac:spMk id="835" creationId="{00000000-0000-0000-0000-000000000000}"/>
          </ac:spMkLst>
        </pc:spChg>
      </pc:sldChg>
      <pc:sldChg chg="modSp mod">
        <pc:chgData name="Christabelle Santos" userId="4386593fd4e68944" providerId="LiveId" clId="{6C43A1A3-D895-477C-9630-E50BAACFEE3F}" dt="2021-12-10T17:04:29.149" v="78" actId="6549"/>
        <pc:sldMkLst>
          <pc:docMk/>
          <pc:sldMk cId="0" sldId="302"/>
        </pc:sldMkLst>
        <pc:spChg chg="mod">
          <ac:chgData name="Christabelle Santos" userId="4386593fd4e68944" providerId="LiveId" clId="{6C43A1A3-D895-477C-9630-E50BAACFEE3F}" dt="2021-12-10T17:04:29.149" v="78" actId="6549"/>
          <ac:spMkLst>
            <pc:docMk/>
            <pc:sldMk cId="0" sldId="302"/>
            <ac:spMk id="850" creationId="{00000000-0000-0000-0000-000000000000}"/>
          </ac:spMkLst>
        </pc:spChg>
      </pc:sldChg>
      <pc:sldChg chg="modSp mod">
        <pc:chgData name="Christabelle Santos" userId="4386593fd4e68944" providerId="LiveId" clId="{6C43A1A3-D895-477C-9630-E50BAACFEE3F}" dt="2021-12-10T17:03:50.334" v="71" actId="20577"/>
        <pc:sldMkLst>
          <pc:docMk/>
          <pc:sldMk cId="0" sldId="304"/>
        </pc:sldMkLst>
        <pc:spChg chg="mod">
          <ac:chgData name="Christabelle Santos" userId="4386593fd4e68944" providerId="LiveId" clId="{6C43A1A3-D895-477C-9630-E50BAACFEE3F}" dt="2021-12-10T17:03:50.334" v="71" actId="20577"/>
          <ac:spMkLst>
            <pc:docMk/>
            <pc:sldMk cId="0" sldId="304"/>
            <ac:spMk id="8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oydeep31415.medium.com/common-metrics-for-time-series-analysis-f3ca4b29fe42"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kaggle.com/prashant111/tutorial-time-series-forecasting-with-prophet"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kaggle.com/armamut/predicting-transactions-fb-prophet-tutoria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d7885e0c6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d7885e0c6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3135fa744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ge3135fa74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d87d65446e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d87d65446e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e3135fa744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e3135fa744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87d65446e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d87d65446e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0e5efc294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ge0e5efc294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3135fa744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ge3135fa744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e3135fa744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ge3135fa744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0e5efc294_0_6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ge0e5efc294_0_6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3135fa744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ge3135fa744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7885e0c67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gd7885e0c67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0aa86237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ge0aa86237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0e5efc294_0_7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ge0e5efc294_0_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0e5efc294_0_4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ge0e5efc294_0_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d87d65446e_0_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gd87d65446e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d893311eb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Time Series is basically a dataset collected through time.</a:t>
            </a:r>
          </a:p>
          <a:p>
            <a:pPr marL="0" lvl="0" indent="0" algn="l" rtl="0">
              <a:lnSpc>
                <a:spcPct val="100000"/>
              </a:lnSpc>
              <a:spcBef>
                <a:spcPts val="0"/>
              </a:spcBef>
              <a:spcAft>
                <a:spcPts val="0"/>
              </a:spcAft>
              <a:buSzPts val="1400"/>
              <a:buNone/>
            </a:pPr>
            <a:r>
              <a:rPr lang="en-US" dirty="0"/>
              <a:t>Since we are doing sampling with adjacent points in time, we naturally introduce a correlation.</a:t>
            </a:r>
            <a:endParaRPr dirty="0"/>
          </a:p>
        </p:txBody>
      </p:sp>
      <p:sp>
        <p:nvSpPr>
          <p:cNvPr id="467" name="Google Shape;467;gd893311eb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dd990234fa_0_2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2" name="Google Shape;482;gdd990234fa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d990234fa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gdd990234fa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2e4f0f18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https://medium.com/geekculture/vector-auto-regression-for-multivariate-time-series-forecasting-9334d29591f3</a:t>
            </a:r>
            <a:endParaRPr/>
          </a:p>
        </p:txBody>
      </p:sp>
      <p:sp>
        <p:nvSpPr>
          <p:cNvPr id="540" name="Google Shape;540;ge2e4f0f1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dd990234fa_0_3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gdd990234fa_0_3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e375c91bf0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dirty="0"/>
              <a:t>https://towardsdatascience.com/time-series-decomposition-in-python-8acac385a5b2</a:t>
            </a:r>
            <a:endParaRPr dirty="0"/>
          </a:p>
        </p:txBody>
      </p:sp>
      <p:sp>
        <p:nvSpPr>
          <p:cNvPr id="524" name="Google Shape;524;ge375c91bf0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e0e5efc294_0_7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https://towardsdatascience.com/time-series-decomposition-in-python-8acac385a5b2</a:t>
            </a:r>
            <a:endParaRPr/>
          </a:p>
        </p:txBody>
      </p:sp>
      <p:sp>
        <p:nvSpPr>
          <p:cNvPr id="511" name="Google Shape;511;ge0e5efc294_0_7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0e5efc294_0_7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u="sng">
                <a:solidFill>
                  <a:schemeClr val="hlink"/>
                </a:solidFill>
                <a:hlinkClick r:id="rId3"/>
              </a:rPr>
              <a:t>https://joydeep31415.medium.com/common-metrics-for-time-series-analysis-f3ca4b29fe42</a:t>
            </a:r>
            <a:endParaRPr/>
          </a:p>
          <a:p>
            <a:pPr marL="0" lvl="0" indent="0" algn="l" rtl="0">
              <a:lnSpc>
                <a:spcPct val="100000"/>
              </a:lnSpc>
              <a:spcBef>
                <a:spcPts val="0"/>
              </a:spcBef>
              <a:spcAft>
                <a:spcPts val="0"/>
              </a:spcAft>
              <a:buSzPts val="1400"/>
              <a:buNone/>
            </a:pPr>
            <a:r>
              <a:rPr lang="es-ES"/>
              <a:t>https://medium.com/analytics-vidhya/mae-mse-rmse-coefficient-of-determination-adjusted-r-squared-which-metric-is-better-cd0326a5697e</a:t>
            </a:r>
            <a:endParaRPr/>
          </a:p>
        </p:txBody>
      </p:sp>
      <p:sp>
        <p:nvSpPr>
          <p:cNvPr id="576" name="Google Shape;576;ge0e5efc294_0_7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e4c8079b5c_0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ge4c8079b5c_0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e4c8079b5c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ge4c8079b5c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e4c8079b5c_0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sz="1050">
                <a:solidFill>
                  <a:srgbClr val="202122"/>
                </a:solidFill>
                <a:highlight>
                  <a:srgbClr val="FFFFFF"/>
                </a:highlight>
                <a:latin typeface="Arial"/>
                <a:ea typeface="Arial"/>
                <a:cs typeface="Arial"/>
                <a:sym typeface="Arial"/>
              </a:rPr>
              <a:t>El proceso AR simple es AR(0), que no tiene dependencia entre los términos. (Ruido Blanco)</a:t>
            </a:r>
            <a:endParaRPr/>
          </a:p>
        </p:txBody>
      </p:sp>
      <p:sp>
        <p:nvSpPr>
          <p:cNvPr id="636" name="Google Shape;636;ge4c8079b5c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e4c8079b5c_0_3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ge4c8079b5c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e4c8079b5c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ge4c8079b5c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e4c8079b5c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1" name="Google Shape;681;ge4c8079b5c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4c8079b5c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5" name="Google Shape;695;ge4c8079b5c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e4c8079b5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ge4c8079b5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e4c8079b5c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ge4c8079b5c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e4c8079b5c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5" name="Google Shape;755;ge4c8079b5c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e4c8079b5c_0_4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ge4c8079b5c_0_4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e4c8079b5c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ge4c8079b5c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e4c8079b5c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7" name="Google Shape;797;ge4c8079b5c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e4c8079b5c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0" name="Google Shape;810;ge4c8079b5c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e4c8079b5c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ge4c8079b5c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e4c8079b5c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5" name="Google Shape;845;ge4c8079b5c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e4d7ddac90_0_2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6" name="Google Shape;856;ge4d7ddac90_0_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e4d7ddac9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5" name="Google Shape;865;ge4d7ddac9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d7885e0c67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gd7885e0c67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e4d7ddac90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ge4d7ddac90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e4d7ddac90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ge4d7ddac90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e4d7ddac90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8" name="Google Shape;908;ge4d7ddac9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e4d7ddac90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https://www.kaggle.com/prashant111/tutorial-time-series-forecasting-with-prophet</a:t>
            </a:r>
            <a:endParaRPr/>
          </a:p>
        </p:txBody>
      </p:sp>
      <p:sp>
        <p:nvSpPr>
          <p:cNvPr id="920" name="Google Shape;920;ge4d7ddac90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4d7ddac90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u="sng">
                <a:solidFill>
                  <a:schemeClr val="hlink"/>
                </a:solidFill>
                <a:hlinkClick r:id="rId3"/>
              </a:rPr>
              <a:t>https://www.kaggle.com/prashant111/tutorial-time-series-forecasting-with-prophet</a:t>
            </a:r>
            <a:endParaRPr/>
          </a:p>
          <a:p>
            <a:pPr marL="0" lvl="0" indent="0" algn="l" rtl="0">
              <a:lnSpc>
                <a:spcPct val="100000"/>
              </a:lnSpc>
              <a:spcBef>
                <a:spcPts val="0"/>
              </a:spcBef>
              <a:spcAft>
                <a:spcPts val="0"/>
              </a:spcAft>
              <a:buSzPts val="1400"/>
              <a:buNone/>
            </a:pPr>
            <a:r>
              <a:rPr lang="es-ES" u="sng">
                <a:solidFill>
                  <a:schemeClr val="hlink"/>
                </a:solidFill>
                <a:hlinkClick r:id="rId4"/>
              </a:rPr>
              <a:t>https://www.kaggle.com/armamut/predicting-transactions-fb-prophet-tutorial</a:t>
            </a:r>
            <a:endParaRPr/>
          </a:p>
          <a:p>
            <a:pPr marL="0" lvl="0" indent="0" algn="l" rtl="0">
              <a:lnSpc>
                <a:spcPct val="100000"/>
              </a:lnSpc>
              <a:spcBef>
                <a:spcPts val="0"/>
              </a:spcBef>
              <a:spcAft>
                <a:spcPts val="0"/>
              </a:spcAft>
              <a:buSzPts val="1400"/>
              <a:buNone/>
            </a:pPr>
            <a:r>
              <a:rPr lang="es-ES"/>
              <a:t>https://ichi.pro/es/pronostico-de-ventas-con-prophet-de-facebook-274525754552726</a:t>
            </a:r>
            <a:endParaRPr/>
          </a:p>
        </p:txBody>
      </p:sp>
      <p:sp>
        <p:nvSpPr>
          <p:cNvPr id="933" name="Google Shape;933;ge4d7ddac90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e4d7ddac90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5" name="Google Shape;945;ge4d7ddac90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e4d7ddac90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4" name="Google Shape;954;ge4d7ddac90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e4d7ddac90_0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6" name="Google Shape;966;ge4d7ddac90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e4d7ddac90_0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9" name="Google Shape;979;ge4d7ddac90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e4d7ddac90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0" name="Google Shape;990;ge4d7ddac90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4d7ddac90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https://evidentlyai.com/blog/machine-learning-monitoring-data-and-concept-drift</a:t>
            </a:r>
            <a:endParaRPr/>
          </a:p>
        </p:txBody>
      </p:sp>
      <p:sp>
        <p:nvSpPr>
          <p:cNvPr id="1002" name="Google Shape;1002;ge4d7ddac90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e4d7ddac90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5" name="Google Shape;1015;ge4d7ddac90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e4d7ddac90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8" name="Google Shape;1028;ge4d7ddac90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4d7ddac90_0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ge4d7ddac90_0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0e5efc294_0_4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e0e5efc294_0_4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dd990234fa_0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dd990234fa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87d654242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gd87d654242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5"/>
        <p:cNvGrpSpPr/>
        <p:nvPr/>
      </p:nvGrpSpPr>
      <p:grpSpPr>
        <a:xfrm>
          <a:off x="0" y="0"/>
          <a:ext cx="0" cy="0"/>
          <a:chOff x="0" y="0"/>
          <a:chExt cx="0" cy="0"/>
        </a:xfrm>
      </p:grpSpPr>
      <p:sp>
        <p:nvSpPr>
          <p:cNvPr id="16" name="Google Shape;16;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7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7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7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21"/>
        <p:cNvGrpSpPr/>
        <p:nvPr/>
      </p:nvGrpSpPr>
      <p:grpSpPr>
        <a:xfrm>
          <a:off x="0" y="0"/>
          <a:ext cx="0" cy="0"/>
          <a:chOff x="0" y="0"/>
          <a:chExt cx="0" cy="0"/>
        </a:xfrm>
      </p:grpSpPr>
      <p:sp>
        <p:nvSpPr>
          <p:cNvPr id="22" name="Google Shape;22;p6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6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Quattrocento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7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7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7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7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7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7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7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7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jiffyclub.github.io/snakeviz/"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hyperlink" Target="https://www.machinelearningplus.com/kpss-test-for-stationarity/" TargetMode="External"/><Relationship Id="rId4" Type="http://schemas.openxmlformats.org/officeDocument/2006/relationships/image" Target="../media/image4.png"/><Relationship Id="rId9" Type="http://schemas.openxmlformats.org/officeDocument/2006/relationships/hyperlink" Target="https://www.machinelearningplus.com/augmented-dickey-fuller-tes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docs.python.org/3/library/datetime.html"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10109"/>
          <a:stretch/>
        </p:blipFill>
        <p:spPr>
          <a:xfrm>
            <a:off x="0" y="0"/>
            <a:ext cx="12192000" cy="6849533"/>
          </a:xfrm>
          <a:prstGeom prst="rect">
            <a:avLst/>
          </a:prstGeom>
          <a:noFill/>
          <a:ln>
            <a:noFill/>
          </a:ln>
        </p:spPr>
      </p:pic>
      <p:pic>
        <p:nvPicPr>
          <p:cNvPr id="89" name="Google Shape;89;p1"/>
          <p:cNvPicPr preferRelativeResize="0">
            <a:picLocks noGrp="1"/>
          </p:cNvPicPr>
          <p:nvPr>
            <p:ph type="body" idx="1"/>
          </p:nvPr>
        </p:nvPicPr>
        <p:blipFill rotWithShape="1">
          <a:blip r:embed="rId4">
            <a:alphaModFix/>
          </a:blip>
          <a:srcRect/>
          <a:stretch/>
        </p:blipFill>
        <p:spPr>
          <a:xfrm>
            <a:off x="-3748" y="0"/>
            <a:ext cx="12191999" cy="6858000"/>
          </a:xfrm>
          <a:prstGeom prst="rect">
            <a:avLst/>
          </a:prstGeom>
          <a:noFill/>
          <a:ln>
            <a:noFill/>
          </a:ln>
        </p:spPr>
      </p:pic>
      <p:sp>
        <p:nvSpPr>
          <p:cNvPr id="90" name="Google Shape;90;p1"/>
          <p:cNvSpPr txBox="1">
            <a:spLocks noGrp="1"/>
          </p:cNvSpPr>
          <p:nvPr>
            <p:ph type="title"/>
          </p:nvPr>
        </p:nvSpPr>
        <p:spPr>
          <a:xfrm>
            <a:off x="178676" y="1444449"/>
            <a:ext cx="8219090" cy="1513471"/>
          </a:xfrm>
          <a:prstGeom prst="rect">
            <a:avLst/>
          </a:prstGeom>
          <a:noFill/>
          <a:ln>
            <a:noFill/>
          </a:ln>
        </p:spPr>
        <p:txBody>
          <a:bodyPr spcFirstLastPara="1" wrap="square" lIns="91425" tIns="45700" rIns="91425" bIns="45700" anchor="ctr" anchorCtr="0">
            <a:normAutofit/>
          </a:bodyPr>
          <a:lstStyle/>
          <a:p>
            <a:pPr lvl="0">
              <a:buClr>
                <a:schemeClr val="lt1"/>
              </a:buClr>
              <a:buSzPts val="4000"/>
            </a:pPr>
            <a:r>
              <a:rPr lang="en-GB" sz="4000" b="1" noProof="0" dirty="0">
                <a:solidFill>
                  <a:schemeClr val="lt1"/>
                </a:solidFill>
                <a:latin typeface="Arial Rounded"/>
                <a:ea typeface="Arial Rounded"/>
                <a:cs typeface="Arial Rounded"/>
                <a:sym typeface="Arial Rounded"/>
              </a:rPr>
              <a:t>Time Series</a:t>
            </a:r>
            <a:endParaRPr lang="en-GB" sz="4000" b="1" noProof="0" dirty="0">
              <a:solidFill>
                <a:schemeClr val="lt1"/>
              </a:solidFill>
              <a:latin typeface="Comfortaa"/>
              <a:ea typeface="Comfortaa"/>
              <a:cs typeface="Comfortaa"/>
              <a:sym typeface="Comfortaa"/>
            </a:endParaRPr>
          </a:p>
        </p:txBody>
      </p:sp>
      <p:cxnSp>
        <p:nvCxnSpPr>
          <p:cNvPr id="91" name="Google Shape;91;p1"/>
          <p:cNvCxnSpPr/>
          <p:nvPr/>
        </p:nvCxnSpPr>
        <p:spPr>
          <a:xfrm>
            <a:off x="343852" y="2860646"/>
            <a:ext cx="3842157" cy="0"/>
          </a:xfrm>
          <a:prstGeom prst="straightConnector1">
            <a:avLst/>
          </a:prstGeom>
          <a:noFill/>
          <a:ln w="9525" cap="flat" cmpd="sng">
            <a:solidFill>
              <a:schemeClr val="lt1"/>
            </a:solidFill>
            <a:prstDash val="solid"/>
            <a:miter lim="800000"/>
            <a:headEnd type="none" w="sm" len="sm"/>
            <a:tailEnd type="none" w="sm" len="sm"/>
          </a:ln>
        </p:spPr>
      </p:cxnSp>
      <p:sp>
        <p:nvSpPr>
          <p:cNvPr id="92" name="Google Shape;92;p1"/>
          <p:cNvSpPr txBox="1"/>
          <p:nvPr/>
        </p:nvSpPr>
        <p:spPr>
          <a:xfrm>
            <a:off x="276042" y="2927759"/>
            <a:ext cx="3909900" cy="615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600" b="0" i="0" u="none" strike="noStrike" cap="none" dirty="0">
                <a:solidFill>
                  <a:schemeClr val="lt1"/>
                </a:solidFill>
                <a:latin typeface="Quattrocento Sans"/>
                <a:ea typeface="Quattrocento Sans"/>
                <a:cs typeface="Quattrocento Sans"/>
                <a:sym typeface="Quattrocento Sans"/>
              </a:rPr>
              <a:t>Christa Santos</a:t>
            </a:r>
            <a:endParaRPr sz="1600" b="0" i="1" u="none" strike="noStrike" cap="none" dirty="0">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Quattrocento Sans"/>
              <a:ea typeface="Quattrocento Sans"/>
              <a:cs typeface="Quattrocento Sans"/>
              <a:sym typeface="Quattrocento Sans"/>
            </a:endParaRPr>
          </a:p>
        </p:txBody>
      </p:sp>
      <p:pic>
        <p:nvPicPr>
          <p:cNvPr id="93" name="Google Shape;93;p1"/>
          <p:cNvPicPr preferRelativeResize="0"/>
          <p:nvPr/>
        </p:nvPicPr>
        <p:blipFill rotWithShape="1">
          <a:blip r:embed="rId5">
            <a:alphaModFix/>
          </a:blip>
          <a:srcRect/>
          <a:stretch/>
        </p:blipFill>
        <p:spPr>
          <a:xfrm>
            <a:off x="9906784" y="6017447"/>
            <a:ext cx="1957434" cy="5872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gd7885e0c67_0_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271" name="Google Shape;271;gd7885e0c67_0_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272" name="Google Shape;272;gd7885e0c67_0_0"/>
          <p:cNvSpPr txBox="1"/>
          <p:nvPr/>
        </p:nvSpPr>
        <p:spPr>
          <a:xfrm>
            <a:off x="716750" y="3199575"/>
            <a:ext cx="10717800" cy="2197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s-ES" sz="4500" b="0" i="0" u="none" strike="noStrike" cap="none">
                <a:solidFill>
                  <a:schemeClr val="dk1"/>
                </a:solidFill>
                <a:latin typeface="Arial"/>
                <a:ea typeface="Arial"/>
                <a:cs typeface="Arial"/>
                <a:sym typeface="Arial"/>
              </a:rPr>
              <a:t>2021-05-08 14:45:40.663246</a:t>
            </a:r>
            <a:endParaRPr sz="4500" b="0" i="0" u="none" strike="noStrike" cap="none">
              <a:solidFill>
                <a:schemeClr val="dk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4500"/>
              <a:buFont typeface="Arial"/>
              <a:buNone/>
            </a:pPr>
            <a:endParaRPr sz="4500" b="0" i="0" u="none" strike="noStrike" cap="none">
              <a:solidFill>
                <a:schemeClr val="dk1"/>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3400"/>
              <a:buFont typeface="Arial"/>
              <a:buNone/>
            </a:pPr>
            <a:r>
              <a:rPr lang="es-ES" sz="3400" b="0" i="0" u="none" strike="noStrike" cap="none">
                <a:solidFill>
                  <a:schemeClr val="dk1"/>
                </a:solidFill>
                <a:latin typeface="Arial"/>
                <a:ea typeface="Arial"/>
                <a:cs typeface="Arial"/>
                <a:sym typeface="Arial"/>
              </a:rPr>
              <a:t>datetime.datetime(2021, 5, 8, 14, 45, 40, 663246)</a:t>
            </a:r>
            <a:endParaRPr sz="3400" b="0" i="0" u="none" strike="noStrike" cap="none">
              <a:solidFill>
                <a:schemeClr val="dk1"/>
              </a:solidFill>
              <a:latin typeface="Arial"/>
              <a:ea typeface="Arial"/>
              <a:cs typeface="Arial"/>
              <a:sym typeface="Arial"/>
            </a:endParaRPr>
          </a:p>
        </p:txBody>
      </p:sp>
      <p:sp>
        <p:nvSpPr>
          <p:cNvPr id="273" name="Google Shape;273;gd7885e0c67_0_0"/>
          <p:cNvSpPr/>
          <p:nvPr/>
        </p:nvSpPr>
        <p:spPr>
          <a:xfrm>
            <a:off x="2224800" y="3199575"/>
            <a:ext cx="3135300" cy="830400"/>
          </a:xfrm>
          <a:prstGeom prst="rect">
            <a:avLst/>
          </a:prstGeom>
          <a:solidFill>
            <a:srgbClr val="E7E6E6">
              <a:alpha val="37254"/>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gd7885e0c67_0_0"/>
          <p:cNvSpPr/>
          <p:nvPr/>
        </p:nvSpPr>
        <p:spPr>
          <a:xfrm>
            <a:off x="5525775" y="3199575"/>
            <a:ext cx="4353600" cy="830400"/>
          </a:xfrm>
          <a:prstGeom prst="rect">
            <a:avLst/>
          </a:prstGeom>
          <a:solidFill>
            <a:srgbClr val="FFC248">
              <a:alpha val="37254"/>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gd7885e0c67_0_0"/>
          <p:cNvSpPr txBox="1"/>
          <p:nvPr/>
        </p:nvSpPr>
        <p:spPr>
          <a:xfrm>
            <a:off x="1207950" y="1177200"/>
            <a:ext cx="11281800" cy="553998"/>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INTRODUCTION: </a:t>
            </a:r>
            <a:r>
              <a:rPr lang="es-ES" sz="3600" b="1" dirty="0">
                <a:latin typeface="Calibri"/>
                <a:ea typeface="Calibri"/>
                <a:cs typeface="Calibri"/>
                <a:sym typeface="Calibri"/>
              </a:rPr>
              <a:t>EXAMPLE IN DATETIME</a:t>
            </a:r>
            <a:endParaRPr sz="4000" b="1" i="0" u="none" strike="noStrike" cap="none" dirty="0">
              <a:solidFill>
                <a:srgbClr val="000000"/>
              </a:solidFill>
              <a:latin typeface="Calibri"/>
              <a:ea typeface="Calibri"/>
              <a:cs typeface="Calibri"/>
              <a:sym typeface="Calibri"/>
            </a:endParaRPr>
          </a:p>
        </p:txBody>
      </p:sp>
      <p:sp>
        <p:nvSpPr>
          <p:cNvPr id="276" name="Google Shape;276;gd7885e0c67_0_0"/>
          <p:cNvSpPr txBox="1"/>
          <p:nvPr/>
        </p:nvSpPr>
        <p:spPr>
          <a:xfrm>
            <a:off x="5255875" y="5507000"/>
            <a:ext cx="4437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year </a:t>
            </a:r>
            <a:endParaRPr sz="1200" b="0" i="0" u="none" strike="noStrike" cap="none">
              <a:solidFill>
                <a:srgbClr val="000000"/>
              </a:solidFill>
              <a:latin typeface="Pacifico"/>
              <a:ea typeface="Pacifico"/>
              <a:cs typeface="Pacifico"/>
              <a:sym typeface="Pacifico"/>
            </a:endParaRPr>
          </a:p>
        </p:txBody>
      </p:sp>
      <p:pic>
        <p:nvPicPr>
          <p:cNvPr id="277" name="Google Shape;277;gd7885e0c67_0_0"/>
          <p:cNvPicPr preferRelativeResize="0"/>
          <p:nvPr/>
        </p:nvPicPr>
        <p:blipFill rotWithShape="1">
          <a:blip r:embed="rId5">
            <a:alphaModFix/>
          </a:blip>
          <a:srcRect/>
          <a:stretch/>
        </p:blipFill>
        <p:spPr>
          <a:xfrm rot="5400000">
            <a:off x="6146076" y="5284625"/>
            <a:ext cx="246574" cy="198174"/>
          </a:xfrm>
          <a:prstGeom prst="rect">
            <a:avLst/>
          </a:prstGeom>
          <a:noFill/>
          <a:ln>
            <a:noFill/>
          </a:ln>
        </p:spPr>
      </p:pic>
      <p:pic>
        <p:nvPicPr>
          <p:cNvPr id="278" name="Google Shape;278;gd7885e0c67_0_0"/>
          <p:cNvPicPr preferRelativeResize="0"/>
          <p:nvPr/>
        </p:nvPicPr>
        <p:blipFill rotWithShape="1">
          <a:blip r:embed="rId5">
            <a:alphaModFix/>
          </a:blip>
          <a:srcRect/>
          <a:stretch/>
        </p:blipFill>
        <p:spPr>
          <a:xfrm rot="5400000">
            <a:off x="5231676" y="5284625"/>
            <a:ext cx="246574" cy="198174"/>
          </a:xfrm>
          <a:prstGeom prst="rect">
            <a:avLst/>
          </a:prstGeom>
          <a:noFill/>
          <a:ln>
            <a:noFill/>
          </a:ln>
        </p:spPr>
      </p:pic>
      <p:pic>
        <p:nvPicPr>
          <p:cNvPr id="279" name="Google Shape;279;gd7885e0c67_0_0"/>
          <p:cNvPicPr preferRelativeResize="0"/>
          <p:nvPr/>
        </p:nvPicPr>
        <p:blipFill rotWithShape="1">
          <a:blip r:embed="rId5">
            <a:alphaModFix/>
          </a:blip>
          <a:srcRect/>
          <a:stretch/>
        </p:blipFill>
        <p:spPr>
          <a:xfrm rot="5400000">
            <a:off x="6679476" y="5284625"/>
            <a:ext cx="246574" cy="198174"/>
          </a:xfrm>
          <a:prstGeom prst="rect">
            <a:avLst/>
          </a:prstGeom>
          <a:noFill/>
          <a:ln>
            <a:noFill/>
          </a:ln>
        </p:spPr>
      </p:pic>
      <p:pic>
        <p:nvPicPr>
          <p:cNvPr id="280" name="Google Shape;280;gd7885e0c67_0_0"/>
          <p:cNvPicPr preferRelativeResize="0"/>
          <p:nvPr/>
        </p:nvPicPr>
        <p:blipFill rotWithShape="1">
          <a:blip r:embed="rId5">
            <a:alphaModFix/>
          </a:blip>
          <a:srcRect/>
          <a:stretch/>
        </p:blipFill>
        <p:spPr>
          <a:xfrm rot="5400000">
            <a:off x="7289076" y="5284625"/>
            <a:ext cx="246574" cy="198174"/>
          </a:xfrm>
          <a:prstGeom prst="rect">
            <a:avLst/>
          </a:prstGeom>
          <a:noFill/>
          <a:ln>
            <a:noFill/>
          </a:ln>
        </p:spPr>
      </p:pic>
      <p:pic>
        <p:nvPicPr>
          <p:cNvPr id="281" name="Google Shape;281;gd7885e0c67_0_0"/>
          <p:cNvPicPr preferRelativeResize="0"/>
          <p:nvPr/>
        </p:nvPicPr>
        <p:blipFill rotWithShape="1">
          <a:blip r:embed="rId5">
            <a:alphaModFix/>
          </a:blip>
          <a:srcRect/>
          <a:stretch/>
        </p:blipFill>
        <p:spPr>
          <a:xfrm rot="5400000">
            <a:off x="7974876" y="5284625"/>
            <a:ext cx="246574" cy="198174"/>
          </a:xfrm>
          <a:prstGeom prst="rect">
            <a:avLst/>
          </a:prstGeom>
          <a:noFill/>
          <a:ln>
            <a:noFill/>
          </a:ln>
        </p:spPr>
      </p:pic>
      <p:pic>
        <p:nvPicPr>
          <p:cNvPr id="282" name="Google Shape;282;gd7885e0c67_0_0"/>
          <p:cNvPicPr preferRelativeResize="0"/>
          <p:nvPr/>
        </p:nvPicPr>
        <p:blipFill rotWithShape="1">
          <a:blip r:embed="rId5">
            <a:alphaModFix/>
          </a:blip>
          <a:srcRect/>
          <a:stretch/>
        </p:blipFill>
        <p:spPr>
          <a:xfrm rot="5400000">
            <a:off x="8660676" y="5284625"/>
            <a:ext cx="246574" cy="198174"/>
          </a:xfrm>
          <a:prstGeom prst="rect">
            <a:avLst/>
          </a:prstGeom>
          <a:noFill/>
          <a:ln>
            <a:noFill/>
          </a:ln>
        </p:spPr>
      </p:pic>
      <p:pic>
        <p:nvPicPr>
          <p:cNvPr id="283" name="Google Shape;283;gd7885e0c67_0_0"/>
          <p:cNvPicPr preferRelativeResize="0"/>
          <p:nvPr/>
        </p:nvPicPr>
        <p:blipFill rotWithShape="1">
          <a:blip r:embed="rId5">
            <a:alphaModFix/>
          </a:blip>
          <a:srcRect/>
          <a:stretch/>
        </p:blipFill>
        <p:spPr>
          <a:xfrm rot="5400000">
            <a:off x="9879876" y="5284625"/>
            <a:ext cx="246574" cy="198174"/>
          </a:xfrm>
          <a:prstGeom prst="rect">
            <a:avLst/>
          </a:prstGeom>
          <a:noFill/>
          <a:ln>
            <a:noFill/>
          </a:ln>
        </p:spPr>
      </p:pic>
      <p:sp>
        <p:nvSpPr>
          <p:cNvPr id="284" name="Google Shape;284;gd7885e0c67_0_0"/>
          <p:cNvSpPr txBox="1"/>
          <p:nvPr/>
        </p:nvSpPr>
        <p:spPr>
          <a:xfrm>
            <a:off x="6017875" y="5507000"/>
            <a:ext cx="5160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month </a:t>
            </a:r>
            <a:endParaRPr sz="1200" b="0" i="0" u="none" strike="noStrike" cap="none">
              <a:solidFill>
                <a:srgbClr val="000000"/>
              </a:solidFill>
              <a:latin typeface="Pacifico"/>
              <a:ea typeface="Pacifico"/>
              <a:cs typeface="Pacifico"/>
              <a:sym typeface="Pacifico"/>
            </a:endParaRPr>
          </a:p>
        </p:txBody>
      </p:sp>
      <p:sp>
        <p:nvSpPr>
          <p:cNvPr id="285" name="Google Shape;285;gd7885e0c67_0_0"/>
          <p:cNvSpPr txBox="1"/>
          <p:nvPr/>
        </p:nvSpPr>
        <p:spPr>
          <a:xfrm>
            <a:off x="6703675" y="5507000"/>
            <a:ext cx="5160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day </a:t>
            </a:r>
            <a:endParaRPr sz="1200" b="0" i="0" u="none" strike="noStrike" cap="none">
              <a:solidFill>
                <a:srgbClr val="000000"/>
              </a:solidFill>
              <a:latin typeface="Pacifico"/>
              <a:ea typeface="Pacifico"/>
              <a:cs typeface="Pacifico"/>
              <a:sym typeface="Pacifico"/>
            </a:endParaRPr>
          </a:p>
        </p:txBody>
      </p:sp>
      <p:sp>
        <p:nvSpPr>
          <p:cNvPr id="286" name="Google Shape;286;gd7885e0c67_0_0"/>
          <p:cNvSpPr txBox="1"/>
          <p:nvPr/>
        </p:nvSpPr>
        <p:spPr>
          <a:xfrm>
            <a:off x="7313275" y="5507000"/>
            <a:ext cx="5160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hour </a:t>
            </a:r>
            <a:endParaRPr sz="1200" b="0" i="0" u="none" strike="noStrike" cap="none">
              <a:solidFill>
                <a:srgbClr val="000000"/>
              </a:solidFill>
              <a:latin typeface="Pacifico"/>
              <a:ea typeface="Pacifico"/>
              <a:cs typeface="Pacifico"/>
              <a:sym typeface="Pacifico"/>
            </a:endParaRPr>
          </a:p>
        </p:txBody>
      </p:sp>
      <p:sp>
        <p:nvSpPr>
          <p:cNvPr id="287" name="Google Shape;287;gd7885e0c67_0_0"/>
          <p:cNvSpPr txBox="1"/>
          <p:nvPr/>
        </p:nvSpPr>
        <p:spPr>
          <a:xfrm>
            <a:off x="7956650" y="5507000"/>
            <a:ext cx="5583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minute </a:t>
            </a:r>
            <a:endParaRPr sz="1200" b="0" i="0" u="none" strike="noStrike" cap="none">
              <a:solidFill>
                <a:srgbClr val="000000"/>
              </a:solidFill>
              <a:latin typeface="Pacifico"/>
              <a:ea typeface="Pacifico"/>
              <a:cs typeface="Pacifico"/>
              <a:sym typeface="Pacifico"/>
            </a:endParaRPr>
          </a:p>
        </p:txBody>
      </p:sp>
      <p:sp>
        <p:nvSpPr>
          <p:cNvPr id="288" name="Google Shape;288;gd7885e0c67_0_0"/>
          <p:cNvSpPr txBox="1"/>
          <p:nvPr/>
        </p:nvSpPr>
        <p:spPr>
          <a:xfrm>
            <a:off x="8642450" y="5507000"/>
            <a:ext cx="5583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second</a:t>
            </a:r>
            <a:endParaRPr sz="1200" b="0" i="0" u="none" strike="noStrike" cap="none">
              <a:solidFill>
                <a:srgbClr val="000000"/>
              </a:solidFill>
              <a:latin typeface="Pacifico"/>
              <a:ea typeface="Pacifico"/>
              <a:cs typeface="Pacifico"/>
              <a:sym typeface="Pacifico"/>
            </a:endParaRPr>
          </a:p>
        </p:txBody>
      </p:sp>
      <p:sp>
        <p:nvSpPr>
          <p:cNvPr id="289" name="Google Shape;289;gd7885e0c67_0_0"/>
          <p:cNvSpPr txBox="1"/>
          <p:nvPr/>
        </p:nvSpPr>
        <p:spPr>
          <a:xfrm>
            <a:off x="9569750" y="5507000"/>
            <a:ext cx="10911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microseconds</a:t>
            </a:r>
            <a:endParaRPr sz="1200" b="0" i="0" u="none" strike="noStrike" cap="none">
              <a:solidFill>
                <a:srgbClr val="000000"/>
              </a:solidFill>
              <a:latin typeface="Pacifico"/>
              <a:ea typeface="Pacifico"/>
              <a:cs typeface="Pacifico"/>
              <a:sym typeface="Pacifico"/>
            </a:endParaRPr>
          </a:p>
        </p:txBody>
      </p:sp>
      <p:sp>
        <p:nvSpPr>
          <p:cNvPr id="290" name="Google Shape;290;gd7885e0c67_0_0"/>
          <p:cNvSpPr txBox="1"/>
          <p:nvPr/>
        </p:nvSpPr>
        <p:spPr>
          <a:xfrm>
            <a:off x="3503275" y="4059200"/>
            <a:ext cx="443700" cy="2463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600" b="0" i="0" u="none" strike="noStrike" cap="none">
                <a:solidFill>
                  <a:srgbClr val="262626"/>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291" name="Google Shape;291;gd7885e0c67_0_0"/>
          <p:cNvSpPr txBox="1"/>
          <p:nvPr/>
        </p:nvSpPr>
        <p:spPr>
          <a:xfrm>
            <a:off x="2284075" y="3990900"/>
            <a:ext cx="776700" cy="400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2600" b="0" i="0" u="none" strike="noStrike" cap="none">
                <a:solidFill>
                  <a:srgbClr val="9E9E9E"/>
                </a:solidFill>
                <a:latin typeface="Pacifico"/>
                <a:ea typeface="Pacifico"/>
                <a:cs typeface="Pacifico"/>
                <a:sym typeface="Pacifico"/>
              </a:rPr>
              <a:t>date</a:t>
            </a:r>
            <a:r>
              <a:rPr lang="es-ES" sz="2600" b="0" i="0" u="none" strike="noStrike" cap="none">
                <a:solidFill>
                  <a:srgbClr val="262626"/>
                </a:solidFill>
                <a:latin typeface="Pacifico"/>
                <a:ea typeface="Pacifico"/>
                <a:cs typeface="Pacifico"/>
                <a:sym typeface="Pacifico"/>
              </a:rPr>
              <a:t> </a:t>
            </a:r>
            <a:endParaRPr sz="2600" b="0" i="0" u="none" strike="noStrike" cap="none">
              <a:solidFill>
                <a:srgbClr val="000000"/>
              </a:solidFill>
              <a:latin typeface="Pacifico"/>
              <a:ea typeface="Pacifico"/>
              <a:cs typeface="Pacifico"/>
              <a:sym typeface="Pacifico"/>
            </a:endParaRPr>
          </a:p>
        </p:txBody>
      </p:sp>
      <p:sp>
        <p:nvSpPr>
          <p:cNvPr id="292" name="Google Shape;292;gd7885e0c67_0_0"/>
          <p:cNvSpPr txBox="1"/>
          <p:nvPr/>
        </p:nvSpPr>
        <p:spPr>
          <a:xfrm>
            <a:off x="9218275" y="3990900"/>
            <a:ext cx="776700" cy="400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2600" b="0" i="0" u="none" strike="noStrike" cap="none">
                <a:solidFill>
                  <a:srgbClr val="FFD966"/>
                </a:solidFill>
                <a:latin typeface="Pacifico"/>
                <a:ea typeface="Pacifico"/>
                <a:cs typeface="Pacifico"/>
                <a:sym typeface="Pacifico"/>
              </a:rPr>
              <a:t>time</a:t>
            </a:r>
            <a:r>
              <a:rPr lang="es-ES" sz="2600" b="0" i="0" u="none" strike="noStrike" cap="none">
                <a:solidFill>
                  <a:srgbClr val="262626"/>
                </a:solidFill>
                <a:latin typeface="Pacifico"/>
                <a:ea typeface="Pacifico"/>
                <a:cs typeface="Pacifico"/>
                <a:sym typeface="Pacifico"/>
              </a:rPr>
              <a:t> </a:t>
            </a:r>
            <a:endParaRPr sz="2600" b="0" i="0" u="none" strike="noStrike" cap="none">
              <a:solidFill>
                <a:srgbClr val="000000"/>
              </a:solidFill>
              <a:latin typeface="Pacifico"/>
              <a:ea typeface="Pacifico"/>
              <a:cs typeface="Pacifico"/>
              <a:sym typeface="Pacifico"/>
            </a:endParaRPr>
          </a:p>
        </p:txBody>
      </p:sp>
      <p:sp>
        <p:nvSpPr>
          <p:cNvPr id="293" name="Google Shape;293;gd7885e0c67_0_0"/>
          <p:cNvSpPr txBox="1"/>
          <p:nvPr/>
        </p:nvSpPr>
        <p:spPr>
          <a:xfrm>
            <a:off x="753400" y="2544775"/>
            <a:ext cx="10114200" cy="283154"/>
          </a:xfrm>
          <a:prstGeom prst="rect">
            <a:avLst/>
          </a:prstGeom>
          <a:noFill/>
          <a:ln>
            <a:noFill/>
          </a:ln>
        </p:spPr>
        <p:txBody>
          <a:bodyPr spcFirstLastPara="1" wrap="square" lIns="0" tIns="0" rIns="0" bIns="0" anchor="t" anchorCtr="0">
            <a:spAutoFit/>
          </a:bodyPr>
          <a:lstStyle/>
          <a:p>
            <a:pPr lvl="0" indent="457200">
              <a:lnSpc>
                <a:spcPct val="115000"/>
              </a:lnSpc>
              <a:buClr>
                <a:schemeClr val="dk1"/>
              </a:buClr>
              <a:buSzPts val="1100"/>
            </a:pPr>
            <a:r>
              <a:rPr lang="en-US" sz="1600" dirty="0">
                <a:solidFill>
                  <a:srgbClr val="262626"/>
                </a:solidFill>
                <a:latin typeface="Calibri"/>
                <a:ea typeface="Calibri"/>
                <a:cs typeface="Calibri"/>
                <a:sym typeface="Calibri"/>
              </a:rPr>
              <a:t>The datetime data class is more the one used and represents a specific instant in time at the microsecond level</a:t>
            </a:r>
            <a:endParaRPr sz="1400" b="0" i="0" u="none" strike="noStrike" cap="none" dirty="0">
              <a:solidFill>
                <a:srgbClr val="000000"/>
              </a:solidFill>
              <a:latin typeface="Arial"/>
              <a:ea typeface="Arial"/>
              <a:cs typeface="Arial"/>
              <a:sym typeface="Arial"/>
            </a:endParaRPr>
          </a:p>
        </p:txBody>
      </p:sp>
      <p:sp>
        <p:nvSpPr>
          <p:cNvPr id="294" name="Google Shape;294;gd7885e0c67_0_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95" name="Google Shape;295;gd7885e0c67_0_0"/>
          <p:cNvCxnSpPr/>
          <p:nvPr/>
        </p:nvCxnSpPr>
        <p:spPr>
          <a:xfrm rot="10800000">
            <a:off x="5934475" y="6006225"/>
            <a:ext cx="4060500" cy="0"/>
          </a:xfrm>
          <a:prstGeom prst="straightConnector1">
            <a:avLst/>
          </a:prstGeom>
          <a:noFill/>
          <a:ln w="9525" cap="flat" cmpd="sng">
            <a:solidFill>
              <a:schemeClr val="dk2"/>
            </a:solidFill>
            <a:prstDash val="solid"/>
            <a:round/>
            <a:headEnd type="none" w="sm" len="sm"/>
            <a:tailEnd type="triangle" w="med" len="med"/>
          </a:ln>
        </p:spPr>
      </p:cxnSp>
      <p:sp>
        <p:nvSpPr>
          <p:cNvPr id="296" name="Google Shape;296;gd7885e0c67_0_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297" name="Google Shape;297;gd7885e0c67_0_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e3135fa744_0_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303" name="Google Shape;303;ge3135fa744_0_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304" name="Google Shape;304;ge3135fa744_0_3"/>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INTRODUCTION:</a:t>
            </a:r>
            <a:r>
              <a:rPr lang="es-ES" sz="3600" b="1" dirty="0">
                <a:latin typeface="Calibri"/>
                <a:ea typeface="Calibri"/>
                <a:cs typeface="Calibri"/>
                <a:sym typeface="Calibri"/>
              </a:rPr>
              <a:t> CREATING TIME VARIABLES</a:t>
            </a:r>
            <a:endParaRPr sz="4000" b="0" i="0" u="none" strike="noStrike" cap="none" dirty="0">
              <a:solidFill>
                <a:srgbClr val="000000"/>
              </a:solidFill>
              <a:latin typeface="Calibri"/>
              <a:ea typeface="Calibri"/>
              <a:cs typeface="Calibri"/>
              <a:sym typeface="Calibri"/>
            </a:endParaRPr>
          </a:p>
        </p:txBody>
      </p:sp>
      <p:sp>
        <p:nvSpPr>
          <p:cNvPr id="305" name="Google Shape;305;ge3135fa744_0_3"/>
          <p:cNvSpPr txBox="1"/>
          <p:nvPr/>
        </p:nvSpPr>
        <p:spPr>
          <a:xfrm>
            <a:off x="753400" y="2163775"/>
            <a:ext cx="10940760" cy="3822585"/>
          </a:xfrm>
          <a:prstGeom prst="rect">
            <a:avLst/>
          </a:prstGeom>
          <a:noFill/>
          <a:ln>
            <a:noFill/>
          </a:ln>
        </p:spPr>
        <p:txBody>
          <a:bodyPr spcFirstLastPara="1" wrap="square" lIns="0" tIns="0" rIns="0" bIns="0" anchor="t" anchorCtr="0">
            <a:spAutoFit/>
          </a:bodyPr>
          <a:lstStyle/>
          <a:p>
            <a:pPr lvl="0" indent="457200">
              <a:lnSpc>
                <a:spcPct val="115000"/>
              </a:lnSpc>
              <a:buClr>
                <a:schemeClr val="dk1"/>
              </a:buClr>
              <a:buSzPts val="1100"/>
            </a:pPr>
            <a:r>
              <a:rPr lang="en-US" sz="1600" dirty="0">
                <a:solidFill>
                  <a:srgbClr val="262626"/>
                </a:solidFill>
                <a:latin typeface="Calibri"/>
                <a:ea typeface="Calibri"/>
                <a:cs typeface="Calibri"/>
                <a:sym typeface="Calibri"/>
              </a:rPr>
              <a:t>It is important to create datetime variables:
</a:t>
            </a:r>
            <a:endParaRPr sz="1600" b="0" i="0"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err="1">
                <a:solidFill>
                  <a:srgbClr val="262626"/>
                </a:solidFill>
                <a:latin typeface="Calibri"/>
                <a:ea typeface="Calibri"/>
                <a:cs typeface="Calibri"/>
                <a:sym typeface="Calibri"/>
              </a:rPr>
              <a:t>With</a:t>
            </a:r>
            <a:r>
              <a:rPr lang="es-ES" sz="1600" b="1" dirty="0">
                <a:solidFill>
                  <a:srgbClr val="262626"/>
                </a:solidFill>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the</a:t>
            </a:r>
            <a:r>
              <a:rPr lang="es-ES" sz="1600" b="1" i="0" u="none" strike="noStrike" cap="none" dirty="0">
                <a:solidFill>
                  <a:srgbClr val="262626"/>
                </a:solidFill>
                <a:highlight>
                  <a:srgbClr val="FFBC02"/>
                </a:highlight>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type</a:t>
            </a:r>
            <a:r>
              <a:rPr lang="es-ES" sz="1600" b="1" i="0" u="none" strike="noStrike" cap="none" dirty="0">
                <a:solidFill>
                  <a:srgbClr val="262626"/>
                </a:solidFill>
                <a:highlight>
                  <a:srgbClr val="FFBC02"/>
                </a:highlight>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of</a:t>
            </a:r>
            <a:r>
              <a:rPr lang="es-ES" sz="1600" b="1" i="0" u="none" strike="noStrike" cap="none" dirty="0">
                <a:solidFill>
                  <a:srgbClr val="262626"/>
                </a:solidFill>
                <a:highlight>
                  <a:srgbClr val="FFBC02"/>
                </a:highlight>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datetime</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We use datetime parameters to create a specific variable</a:t>
            </a:r>
            <a:endParaRPr sz="1600" b="0" i="0" u="none" strike="noStrike" cap="none" dirty="0">
              <a:solidFill>
                <a:srgbClr val="262626"/>
              </a:solidFill>
              <a:latin typeface="Calibri"/>
              <a:ea typeface="Calibri"/>
              <a:cs typeface="Calibri"/>
              <a:sym typeface="Calibri"/>
            </a:endParaRPr>
          </a:p>
          <a:p>
            <a:pPr marL="1828800" lvl="1" indent="-317500">
              <a:lnSpc>
                <a:spcPct val="115000"/>
              </a:lnSpc>
              <a:buClr>
                <a:srgbClr val="888888"/>
              </a:buClr>
              <a:buSzPts val="1400"/>
              <a:buFont typeface="Trebuchet MS"/>
              <a:buChar char="○"/>
            </a:pPr>
            <a:r>
              <a:rPr lang="es-ES" dirty="0" err="1">
                <a:solidFill>
                  <a:srgbClr val="888888"/>
                </a:solidFill>
                <a:latin typeface="Trebuchet MS"/>
                <a:ea typeface="Trebuchet MS"/>
                <a:cs typeface="Trebuchet MS"/>
                <a:sym typeface="Trebuchet MS"/>
              </a:rPr>
              <a:t>datetime</a:t>
            </a:r>
            <a:r>
              <a:rPr lang="es-ES" dirty="0">
                <a:solidFill>
                  <a:srgbClr val="888888"/>
                </a:solidFill>
                <a:latin typeface="Trebuchet MS"/>
                <a:ea typeface="Trebuchet MS"/>
                <a:cs typeface="Trebuchet MS"/>
                <a:sym typeface="Trebuchet MS"/>
              </a:rPr>
              <a:t>(1950,2,24,12,3,12, 12)</a:t>
            </a:r>
            <a:endParaRPr sz="1400" b="0" i="0" u="none" strike="noStrike" cap="none" dirty="0">
              <a:solidFill>
                <a:srgbClr val="888888"/>
              </a:solidFill>
              <a:latin typeface="Trebuchet MS"/>
              <a:ea typeface="Trebuchet MS"/>
              <a:cs typeface="Trebuchet MS"/>
              <a:sym typeface="Trebuchet MS"/>
            </a:endParaRPr>
          </a:p>
          <a:p>
            <a:pPr marL="1828800" marR="0" lvl="0" indent="0" algn="l" rtl="0">
              <a:lnSpc>
                <a:spcPct val="115000"/>
              </a:lnSpc>
              <a:spcBef>
                <a:spcPts val="0"/>
              </a:spcBef>
              <a:spcAft>
                <a:spcPts val="0"/>
              </a:spcAft>
              <a:buClr>
                <a:srgbClr val="000000"/>
              </a:buClr>
              <a:buSzPts val="1600"/>
              <a:buFont typeface="Arial"/>
              <a:buNone/>
            </a:pPr>
            <a:endParaRPr sz="1600" b="0" i="1"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err="1">
                <a:solidFill>
                  <a:srgbClr val="262626"/>
                </a:solidFill>
                <a:latin typeface="Calibri"/>
                <a:ea typeface="Calibri"/>
                <a:cs typeface="Calibri"/>
                <a:sym typeface="Calibri"/>
              </a:rPr>
              <a:t>From</a:t>
            </a:r>
            <a:r>
              <a:rPr lang="es-ES" sz="1600" b="1" dirty="0">
                <a:solidFill>
                  <a:srgbClr val="262626"/>
                </a:solidFill>
                <a:latin typeface="Calibri"/>
                <a:ea typeface="Calibri"/>
                <a:cs typeface="Calibri"/>
                <a:sym typeface="Calibri"/>
              </a:rPr>
              <a:t> a </a:t>
            </a:r>
            <a:r>
              <a:rPr lang="es-ES" sz="1600" b="1" i="0" u="none" strike="noStrike" cap="none" dirty="0" err="1">
                <a:solidFill>
                  <a:srgbClr val="262626"/>
                </a:solidFill>
                <a:highlight>
                  <a:srgbClr val="FFBC02"/>
                </a:highlight>
                <a:latin typeface="Calibri"/>
                <a:ea typeface="Calibri"/>
                <a:cs typeface="Calibri"/>
                <a:sym typeface="Calibri"/>
              </a:rPr>
              <a:t>chain</a:t>
            </a:r>
            <a:r>
              <a:rPr lang="es-ES" sz="1600" b="1" i="0" u="none" strike="noStrike" cap="none" dirty="0">
                <a:solidFill>
                  <a:srgbClr val="262626"/>
                </a:solidFill>
                <a:highlight>
                  <a:srgbClr val="FFBC02"/>
                </a:highlight>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of</a:t>
            </a:r>
            <a:r>
              <a:rPr lang="es-ES" sz="1600" b="1" i="0" u="none" strike="noStrike" cap="none" dirty="0">
                <a:solidFill>
                  <a:srgbClr val="262626"/>
                </a:solidFill>
                <a:highlight>
                  <a:srgbClr val="FFBC02"/>
                </a:highlight>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text</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string</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The </a:t>
            </a:r>
            <a:r>
              <a:rPr lang="en-US" sz="1600" dirty="0" err="1">
                <a:solidFill>
                  <a:srgbClr val="262626"/>
                </a:solidFill>
                <a:latin typeface="Calibri"/>
                <a:ea typeface="Calibri"/>
                <a:cs typeface="Calibri"/>
                <a:sym typeface="Calibri"/>
              </a:rPr>
              <a:t>datetime.strptime</a:t>
            </a:r>
            <a:r>
              <a:rPr lang="en-US" sz="1600" dirty="0">
                <a:solidFill>
                  <a:srgbClr val="262626"/>
                </a:solidFill>
                <a:latin typeface="Calibri"/>
                <a:ea typeface="Calibri"/>
                <a:cs typeface="Calibri"/>
                <a:sym typeface="Calibri"/>
              </a:rPr>
              <a:t> function is used with the text string. The formatting can be complex, and it is important to make sure that the format is correct</a:t>
            </a:r>
            <a:endParaRPr sz="1600" b="0" i="0" u="none" strike="noStrike" cap="none" dirty="0">
              <a:solidFill>
                <a:srgbClr val="262626"/>
              </a:solidFill>
              <a:latin typeface="Calibri"/>
              <a:ea typeface="Calibri"/>
              <a:cs typeface="Calibri"/>
              <a:sym typeface="Calibri"/>
            </a:endParaRPr>
          </a:p>
          <a:p>
            <a:pPr marL="1828800" marR="0" lvl="1" indent="-317500" algn="l" rtl="0">
              <a:lnSpc>
                <a:spcPct val="115000"/>
              </a:lnSpc>
              <a:spcBef>
                <a:spcPts val="0"/>
              </a:spcBef>
              <a:spcAft>
                <a:spcPts val="0"/>
              </a:spcAft>
              <a:buClr>
                <a:srgbClr val="999999"/>
              </a:buClr>
              <a:buSzPts val="1400"/>
              <a:buFont typeface="Trebuchet MS"/>
              <a:buChar char="○"/>
            </a:pPr>
            <a:r>
              <a:rPr lang="es-ES" sz="1400" b="0" i="0" u="none" strike="noStrike" cap="none" dirty="0">
                <a:solidFill>
                  <a:srgbClr val="999999"/>
                </a:solidFill>
                <a:latin typeface="Trebuchet MS"/>
                <a:ea typeface="Trebuchet MS"/>
                <a:cs typeface="Trebuchet MS"/>
                <a:sym typeface="Trebuchet MS"/>
              </a:rPr>
              <a:t> </a:t>
            </a:r>
            <a:r>
              <a:rPr lang="es-ES" sz="1400" b="0" i="0" u="none" strike="noStrike" cap="none" dirty="0" err="1">
                <a:solidFill>
                  <a:srgbClr val="999999"/>
                </a:solidFill>
                <a:latin typeface="Trebuchet MS"/>
                <a:ea typeface="Trebuchet MS"/>
                <a:cs typeface="Trebuchet MS"/>
                <a:sym typeface="Trebuchet MS"/>
              </a:rPr>
              <a:t>datetime.strptime</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dt_string</a:t>
            </a:r>
            <a:r>
              <a:rPr lang="es-ES" sz="1400" b="0" i="0" u="none" strike="noStrike" cap="none" dirty="0">
                <a:solidFill>
                  <a:srgbClr val="999999"/>
                </a:solidFill>
                <a:latin typeface="Trebuchet MS"/>
                <a:ea typeface="Trebuchet MS"/>
                <a:cs typeface="Trebuchet MS"/>
                <a:sym typeface="Trebuchet MS"/>
              </a:rPr>
              <a:t> = "12/11/2018 09:15:32", "%d/%m/%Y %H:%M:%S")</a:t>
            </a:r>
            <a:endParaRPr sz="1400" b="0" i="0" u="none" strike="noStrike" cap="none" dirty="0">
              <a:solidFill>
                <a:srgbClr val="999999"/>
              </a:solidFill>
              <a:latin typeface="Trebuchet MS"/>
              <a:ea typeface="Trebuchet MS"/>
              <a:cs typeface="Trebuchet MS"/>
              <a:sym typeface="Trebuchet MS"/>
            </a:endParaRPr>
          </a:p>
          <a:p>
            <a:pPr marL="182880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err="1">
                <a:solidFill>
                  <a:srgbClr val="262626"/>
                </a:solidFill>
                <a:latin typeface="Calibri"/>
                <a:ea typeface="Calibri"/>
                <a:cs typeface="Calibri"/>
                <a:sym typeface="Calibri"/>
              </a:rPr>
              <a:t>From</a:t>
            </a:r>
            <a:r>
              <a:rPr lang="es-ES" sz="1600" b="1" dirty="0">
                <a:solidFill>
                  <a:srgbClr val="262626"/>
                </a:solidFill>
                <a:latin typeface="Calibri"/>
                <a:ea typeface="Calibri"/>
                <a:cs typeface="Calibri"/>
                <a:sym typeface="Calibri"/>
              </a:rPr>
              <a:t> a</a:t>
            </a:r>
            <a:r>
              <a:rPr lang="es-ES" sz="1600" b="1" i="0" u="none" strike="noStrike" cap="none" dirty="0">
                <a:solidFill>
                  <a:srgbClr val="262626"/>
                </a:solidFill>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timestamp</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The timestamp (</a:t>
            </a:r>
            <a:r>
              <a:rPr lang="en-US" sz="1600" dirty="0" err="1">
                <a:solidFill>
                  <a:srgbClr val="262626"/>
                </a:solidFill>
                <a:latin typeface="Calibri"/>
                <a:ea typeface="Calibri"/>
                <a:cs typeface="Calibri"/>
                <a:sym typeface="Calibri"/>
              </a:rPr>
              <a:t>unix</a:t>
            </a:r>
            <a:r>
              <a:rPr lang="en-US" sz="1600" dirty="0">
                <a:solidFill>
                  <a:srgbClr val="262626"/>
                </a:solidFill>
                <a:latin typeface="Calibri"/>
                <a:ea typeface="Calibri"/>
                <a:cs typeface="Calibri"/>
                <a:sym typeface="Calibri"/>
              </a:rPr>
              <a:t>) is the number of seconds since 1970-01-01</a:t>
            </a:r>
            <a:endParaRPr sz="1600" b="0" i="0" u="none" strike="noStrike" cap="none" dirty="0">
              <a:solidFill>
                <a:srgbClr val="262626"/>
              </a:solidFill>
              <a:latin typeface="Calibri"/>
              <a:ea typeface="Calibri"/>
              <a:cs typeface="Calibri"/>
              <a:sym typeface="Calibri"/>
            </a:endParaRPr>
          </a:p>
          <a:p>
            <a:pPr marL="1828800" marR="0" lvl="1" indent="-317500" algn="l" rtl="0">
              <a:lnSpc>
                <a:spcPct val="115000"/>
              </a:lnSpc>
              <a:spcBef>
                <a:spcPts val="0"/>
              </a:spcBef>
              <a:spcAft>
                <a:spcPts val="0"/>
              </a:spcAft>
              <a:buClr>
                <a:srgbClr val="999999"/>
              </a:buClr>
              <a:buSzPts val="1400"/>
              <a:buFont typeface="Trebuchet MS"/>
              <a:buChar char="○"/>
            </a:pPr>
            <a:r>
              <a:rPr lang="es-ES" sz="1400" b="0" i="0" u="none" strike="noStrike" cap="none" dirty="0" err="1">
                <a:solidFill>
                  <a:srgbClr val="999999"/>
                </a:solidFill>
                <a:latin typeface="Trebuchet MS"/>
                <a:ea typeface="Trebuchet MS"/>
                <a:cs typeface="Trebuchet MS"/>
                <a:sym typeface="Trebuchet MS"/>
              </a:rPr>
              <a:t>dt</a:t>
            </a:r>
            <a:r>
              <a:rPr lang="es-ES" sz="1400" b="0" i="0" u="none" strike="noStrike" cap="none" dirty="0">
                <a:solidFill>
                  <a:srgbClr val="999999"/>
                </a:solidFill>
                <a:latin typeface="Trebuchet MS"/>
                <a:ea typeface="Trebuchet MS"/>
                <a:cs typeface="Trebuchet MS"/>
                <a:sym typeface="Trebuchet MS"/>
              </a:rPr>
              <a:t> = </a:t>
            </a:r>
            <a:r>
              <a:rPr lang="es-ES" sz="1400" b="0" i="0" u="none" strike="noStrike" cap="none" dirty="0" err="1">
                <a:solidFill>
                  <a:srgbClr val="999999"/>
                </a:solidFill>
                <a:latin typeface="Trebuchet MS"/>
                <a:ea typeface="Trebuchet MS"/>
                <a:cs typeface="Trebuchet MS"/>
                <a:sym typeface="Trebuchet MS"/>
              </a:rPr>
              <a:t>datetime.fromtimestamp</a:t>
            </a:r>
            <a:r>
              <a:rPr lang="es-ES" sz="1400" b="0" i="0" u="none" strike="noStrike" cap="none" dirty="0">
                <a:solidFill>
                  <a:srgbClr val="999999"/>
                </a:solidFill>
                <a:latin typeface="Trebuchet MS"/>
                <a:ea typeface="Trebuchet MS"/>
                <a:cs typeface="Trebuchet MS"/>
                <a:sym typeface="Trebuchet MS"/>
              </a:rPr>
              <a:t>(1294204471)</a:t>
            </a:r>
            <a:endParaRPr sz="1400" b="0" i="0" u="none" strike="noStrike" cap="none" dirty="0">
              <a:solidFill>
                <a:srgbClr val="999999"/>
              </a:solidFill>
              <a:latin typeface="Trebuchet MS"/>
              <a:ea typeface="Trebuchet MS"/>
              <a:cs typeface="Trebuchet MS"/>
              <a:sym typeface="Trebuchet MS"/>
            </a:endParaRPr>
          </a:p>
          <a:p>
            <a:pPr marL="182880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err="1">
                <a:solidFill>
                  <a:srgbClr val="262626"/>
                </a:solidFill>
                <a:latin typeface="Calibri"/>
                <a:ea typeface="Calibri"/>
                <a:cs typeface="Calibri"/>
                <a:sym typeface="Calibri"/>
              </a:rPr>
              <a:t>With</a:t>
            </a:r>
            <a:r>
              <a:rPr lang="es-ES" sz="1600" b="1" dirty="0">
                <a:solidFill>
                  <a:srgbClr val="262626"/>
                </a:solidFill>
                <a:latin typeface="Calibri"/>
                <a:ea typeface="Calibri"/>
                <a:cs typeface="Calibri"/>
                <a:sym typeface="Calibri"/>
              </a:rPr>
              <a:t> </a:t>
            </a:r>
            <a:r>
              <a:rPr lang="es-ES" sz="1600" b="1" dirty="0" err="1">
                <a:solidFill>
                  <a:srgbClr val="262626"/>
                </a:solidFill>
                <a:latin typeface="Calibri"/>
                <a:ea typeface="Calibri"/>
                <a:cs typeface="Calibri"/>
                <a:sym typeface="Calibri"/>
              </a:rPr>
              <a:t>other</a:t>
            </a:r>
            <a:r>
              <a:rPr lang="es-ES" sz="1600" b="1" dirty="0">
                <a:solidFill>
                  <a:srgbClr val="262626"/>
                </a:solidFill>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functions</a:t>
            </a:r>
            <a:r>
              <a:rPr lang="es-ES" sz="1600" b="1" i="0" u="none" strike="noStrike" cap="none" dirty="0">
                <a:solidFill>
                  <a:srgbClr val="262626"/>
                </a:solidFill>
                <a:highlight>
                  <a:srgbClr val="FFBC02"/>
                </a:highlight>
                <a:latin typeface="Calibri"/>
                <a:ea typeface="Calibri"/>
                <a:cs typeface="Calibri"/>
                <a:sym typeface="Calibri"/>
              </a:rPr>
              <a:t> </a:t>
            </a:r>
            <a:r>
              <a:rPr lang="es-ES" sz="1600" b="1" i="0" u="none" strike="noStrike" cap="none" dirty="0" err="1">
                <a:solidFill>
                  <a:srgbClr val="262626"/>
                </a:solidFill>
                <a:highlight>
                  <a:srgbClr val="FFBC02"/>
                </a:highlight>
                <a:latin typeface="Calibri"/>
                <a:ea typeface="Calibri"/>
                <a:cs typeface="Calibri"/>
                <a:sym typeface="Calibri"/>
              </a:rPr>
              <a:t>of</a:t>
            </a:r>
            <a:r>
              <a:rPr lang="es-ES" sz="1600" b="1" i="0" u="none" strike="noStrike" cap="none" dirty="0">
                <a:solidFill>
                  <a:srgbClr val="262626"/>
                </a:solidFill>
                <a:highlight>
                  <a:srgbClr val="FFBC02"/>
                </a:highlight>
                <a:latin typeface="Calibri"/>
                <a:ea typeface="Calibri"/>
                <a:cs typeface="Calibri"/>
                <a:sym typeface="Calibri"/>
              </a:rPr>
              <a:t> time</a:t>
            </a:r>
            <a:r>
              <a:rPr lang="es-ES" sz="1600" b="0" i="0" u="none" strike="noStrike" cap="none" dirty="0">
                <a:solidFill>
                  <a:srgbClr val="262626"/>
                </a:solidFill>
                <a:highlight>
                  <a:srgbClr val="FFBC02"/>
                </a:highlight>
                <a:latin typeface="Calibri"/>
                <a:ea typeface="Calibri"/>
                <a:cs typeface="Calibri"/>
                <a:sym typeface="Calibri"/>
              </a:rPr>
              <a:t>:</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Certain functions allow us to obtain specific dates, such as the time of today or now.</a:t>
            </a:r>
            <a:endParaRPr sz="1600" b="0" i="0" u="none" strike="noStrike" cap="none" dirty="0">
              <a:solidFill>
                <a:srgbClr val="262626"/>
              </a:solidFill>
              <a:latin typeface="Calibri"/>
              <a:ea typeface="Calibri"/>
              <a:cs typeface="Calibri"/>
              <a:sym typeface="Calibri"/>
            </a:endParaRPr>
          </a:p>
          <a:p>
            <a:pPr marL="1828800" marR="0" lvl="1" indent="-317500" algn="l" rtl="0">
              <a:lnSpc>
                <a:spcPct val="115000"/>
              </a:lnSpc>
              <a:spcBef>
                <a:spcPts val="0"/>
              </a:spcBef>
              <a:spcAft>
                <a:spcPts val="0"/>
              </a:spcAft>
              <a:buClr>
                <a:srgbClr val="999999"/>
              </a:buClr>
              <a:buSzPts val="1400"/>
              <a:buFont typeface="Trebuchet MS"/>
              <a:buChar char="○"/>
            </a:pPr>
            <a:r>
              <a:rPr lang="es-ES" sz="1400" b="0" i="0" u="none" strike="noStrike" cap="none" dirty="0" err="1">
                <a:solidFill>
                  <a:srgbClr val="999999"/>
                </a:solidFill>
                <a:latin typeface="Trebuchet MS"/>
                <a:ea typeface="Trebuchet MS"/>
                <a:cs typeface="Trebuchet MS"/>
                <a:sym typeface="Trebuchet MS"/>
              </a:rPr>
              <a:t>datetime.now</a:t>
            </a:r>
            <a:r>
              <a:rPr lang="es-ES" sz="1400" b="0" i="0" u="none" strike="noStrike" cap="none" dirty="0">
                <a:solidFill>
                  <a:srgbClr val="999999"/>
                </a:solidFill>
                <a:latin typeface="Trebuchet MS"/>
                <a:ea typeface="Trebuchet MS"/>
                <a:cs typeface="Trebuchet MS"/>
                <a:sym typeface="Trebuchet MS"/>
              </a:rPr>
              <a:t>()</a:t>
            </a:r>
            <a:endParaRPr sz="1400" b="0" i="0" u="none" strike="noStrike" cap="none" dirty="0">
              <a:solidFill>
                <a:srgbClr val="999999"/>
              </a:solidFill>
              <a:latin typeface="Trebuchet MS"/>
              <a:ea typeface="Trebuchet MS"/>
              <a:cs typeface="Trebuchet MS"/>
              <a:sym typeface="Trebuchet MS"/>
            </a:endParaRPr>
          </a:p>
        </p:txBody>
      </p:sp>
      <p:sp>
        <p:nvSpPr>
          <p:cNvPr id="306" name="Google Shape;306;ge3135fa744_0_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7" name="Google Shape;307;ge3135fa744_0_3"/>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08" name="Google Shape;308;ge3135fa744_0_3"/>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gd87d65446e_0_67"/>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314" name="Google Shape;314;gd87d65446e_0_67"/>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315" name="Google Shape;315;gd87d65446e_0_67"/>
          <p:cNvSpPr/>
          <p:nvPr/>
        </p:nvSpPr>
        <p:spPr>
          <a:xfrm>
            <a:off x="898625" y="3695400"/>
            <a:ext cx="2846400" cy="47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datetime</a:t>
            </a:r>
            <a:endParaRPr sz="1400" b="1" i="0" u="none" strike="noStrike" cap="none">
              <a:solidFill>
                <a:srgbClr val="000000"/>
              </a:solidFill>
              <a:latin typeface="Arial"/>
              <a:ea typeface="Arial"/>
              <a:cs typeface="Arial"/>
              <a:sym typeface="Arial"/>
            </a:endParaRPr>
          </a:p>
        </p:txBody>
      </p:sp>
      <p:graphicFrame>
        <p:nvGraphicFramePr>
          <p:cNvPr id="316" name="Google Shape;316;gd87d65446e_0_67"/>
          <p:cNvGraphicFramePr/>
          <p:nvPr>
            <p:extLst>
              <p:ext uri="{D42A27DB-BD31-4B8C-83A1-F6EECF244321}">
                <p14:modId xmlns:p14="http://schemas.microsoft.com/office/powerpoint/2010/main" val="4100690997"/>
              </p:ext>
            </p:extLst>
          </p:nvPr>
        </p:nvGraphicFramePr>
        <p:xfrm>
          <a:off x="898625" y="2501688"/>
          <a:ext cx="5083200" cy="3693625"/>
        </p:xfrm>
        <a:graphic>
          <a:graphicData uri="http://schemas.openxmlformats.org/drawingml/2006/table">
            <a:tbl>
              <a:tblPr>
                <a:solidFill>
                  <a:srgbClr val="FFFFFF"/>
                </a:solidFill>
                <a:tableStyleId>{4B63CEB0-D3AA-42EE-9844-421B38D090C0}</a:tableStyleId>
              </a:tblPr>
              <a:tblGrid>
                <a:gridCol w="686335">
                  <a:extLst>
                    <a:ext uri="{9D8B030D-6E8A-4147-A177-3AD203B41FA5}">
                      <a16:colId xmlns:a16="http://schemas.microsoft.com/office/drawing/2014/main" val="20000"/>
                    </a:ext>
                  </a:extLst>
                </a:gridCol>
                <a:gridCol w="2860165">
                  <a:extLst>
                    <a:ext uri="{9D8B030D-6E8A-4147-A177-3AD203B41FA5}">
                      <a16:colId xmlns:a16="http://schemas.microsoft.com/office/drawing/2014/main" val="20001"/>
                    </a:ext>
                  </a:extLst>
                </a:gridCol>
                <a:gridCol w="1536700">
                  <a:extLst>
                    <a:ext uri="{9D8B030D-6E8A-4147-A177-3AD203B41FA5}">
                      <a16:colId xmlns:a16="http://schemas.microsoft.com/office/drawing/2014/main" val="20002"/>
                    </a:ext>
                  </a:extLst>
                </a:gridCol>
              </a:tblGrid>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dirty="0">
                          <a:solidFill>
                            <a:schemeClr val="lt1"/>
                          </a:solidFill>
                        </a:rPr>
                        <a:t>Symbol</a:t>
                      </a:r>
                      <a:endParaRPr sz="900" b="1" u="none" strike="noStrike" cap="none" dirty="0">
                        <a:solidFill>
                          <a:schemeClr val="lt1"/>
                        </a:solidFill>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chemeClr val="lt1"/>
                          </a:solidFill>
                        </a:rPr>
                        <a:t>Definition</a:t>
                      </a:r>
                      <a:endParaRPr sz="900" b="1" u="none" strike="noStrike" cap="none">
                        <a:solidFill>
                          <a:schemeClr val="lt1"/>
                        </a:solidFill>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chemeClr val="lt1"/>
                          </a:solidFill>
                        </a:rPr>
                        <a:t>Example</a:t>
                      </a:r>
                      <a:endParaRPr sz="900" b="1" u="none" strike="noStrike" cap="none">
                        <a:solidFill>
                          <a:schemeClr val="lt1"/>
                        </a:solidFill>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%a</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dirty="0" err="1">
                          <a:solidFill>
                            <a:srgbClr val="121212"/>
                          </a:solidFill>
                          <a:latin typeface="Georgia"/>
                          <a:ea typeface="Georgia"/>
                          <a:cs typeface="Georgia"/>
                          <a:sym typeface="Georgia"/>
                        </a:rPr>
                        <a:t>Weekday</a:t>
                      </a:r>
                      <a:r>
                        <a:rPr lang="es-ES" sz="900" u="none" strike="noStrike" cap="none" dirty="0">
                          <a:solidFill>
                            <a:srgbClr val="121212"/>
                          </a:solidFill>
                          <a:latin typeface="Georgia"/>
                          <a:ea typeface="Georgia"/>
                          <a:cs typeface="Georgia"/>
                          <a:sym typeface="Georgia"/>
                        </a:rPr>
                        <a:t> </a:t>
                      </a:r>
                      <a:r>
                        <a:rPr lang="es-ES" sz="900" u="none" strike="noStrike" cap="none" dirty="0" err="1">
                          <a:solidFill>
                            <a:srgbClr val="121212"/>
                          </a:solidFill>
                          <a:latin typeface="Georgia"/>
                          <a:ea typeface="Georgia"/>
                          <a:cs typeface="Georgia"/>
                          <a:sym typeface="Georgia"/>
                        </a:rPr>
                        <a:t>name</a:t>
                      </a:r>
                      <a:r>
                        <a:rPr lang="es-ES" sz="900" u="none" strike="noStrike" cap="none" dirty="0">
                          <a:solidFill>
                            <a:srgbClr val="121212"/>
                          </a:solidFill>
                          <a:latin typeface="Georgia"/>
                          <a:ea typeface="Georgia"/>
                          <a:cs typeface="Georgia"/>
                          <a:sym typeface="Georgia"/>
                        </a:rPr>
                        <a:t> </a:t>
                      </a:r>
                      <a:r>
                        <a:rPr lang="es-ES" sz="900" u="none" strike="noStrike" cap="none" dirty="0" err="1">
                          <a:solidFill>
                            <a:srgbClr val="121212"/>
                          </a:solidFill>
                          <a:latin typeface="Georgia"/>
                          <a:ea typeface="Georgia"/>
                          <a:cs typeface="Georgia"/>
                          <a:sym typeface="Georgia"/>
                        </a:rPr>
                        <a:t>abbreviated</a:t>
                      </a:r>
                      <a:endParaRPr sz="900" u="none" strike="noStrike" cap="none" dirty="0">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Sun, Mon, Tue,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1"/>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%A</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Weekday name full</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Sunday, Monday,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2"/>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%b</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Month name abbreviated</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Jan, Feb, Mar,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3"/>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%B</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Month name full</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January, February,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4"/>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%c</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A “random” date and time representation.</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Fri Jan 15 16:34:00 1999</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5"/>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%d</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Day of the month</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[ 01, 31 ]</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extLst>
                  <a:ext uri="{0D108BD9-81ED-4DB2-BD59-A6C34878D82A}">
                    <a16:rowId xmlns:a16="http://schemas.microsoft.com/office/drawing/2014/main" val="10006"/>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%f</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Microsecond</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[ 000000, 999999 ]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7"/>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%H</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Hour (24h)</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[ 00, 23 ]</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extLst>
                  <a:ext uri="{0D108BD9-81ED-4DB2-BD59-A6C34878D82A}">
                    <a16:rowId xmlns:a16="http://schemas.microsoft.com/office/drawing/2014/main" val="10008"/>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%I</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Hour (12h)</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[ 01, 12 ]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9"/>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%j</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Day of the year</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[ 001, 366 ]</a:t>
                      </a:r>
                      <a:endParaRPr sz="900"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10"/>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%m</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Month</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[ 01, 12 ]</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extLst>
                  <a:ext uri="{0D108BD9-81ED-4DB2-BD59-A6C34878D82A}">
                    <a16:rowId xmlns:a16="http://schemas.microsoft.com/office/drawing/2014/main" val="10011"/>
                  </a:ext>
                </a:extLst>
              </a:tr>
              <a:tr h="284125">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%M</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Minute</a:t>
                      </a:r>
                      <a:endParaRPr sz="900" b="1" u="none" strike="noStrike" cap="none">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dirty="0">
                          <a:solidFill>
                            <a:srgbClr val="121212"/>
                          </a:solidFill>
                          <a:latin typeface="Georgia"/>
                          <a:ea typeface="Georgia"/>
                          <a:cs typeface="Georgia"/>
                          <a:sym typeface="Georgia"/>
                        </a:rPr>
                        <a:t>[ 00, 59 ]</a:t>
                      </a:r>
                      <a:endParaRPr sz="900" b="1" u="none" strike="noStrike" cap="none" dirty="0">
                        <a:solidFill>
                          <a:srgbClr val="121212"/>
                        </a:solidFill>
                        <a:latin typeface="Georgia"/>
                        <a:ea typeface="Georgia"/>
                        <a:cs typeface="Georgia"/>
                        <a:sym typeface="Georgia"/>
                      </a:endParaRPr>
                    </a:p>
                  </a:txBody>
                  <a:tcPr marL="130975" marR="129600" marT="0" marB="0" anchor="ctr">
                    <a:lnL w="9525" cap="flat" cmpd="sng">
                      <a:solidFill>
                        <a:srgbClr val="7F7F7F"/>
                      </a:solidFill>
                      <a:prstDash val="solid"/>
                      <a:round/>
                      <a:headEnd type="none" w="sm" len="sm"/>
                      <a:tailEnd type="none" w="sm" len="sm"/>
                    </a:lnL>
                    <a:lnR w="9525" cap="flat" cmpd="sng">
                      <a:solidFill>
                        <a:srgbClr val="7F7F7F"/>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solidFill>
                      <a:srgbClr val="F4CCCC"/>
                    </a:solidFill>
                  </a:tcPr>
                </a:tc>
                <a:extLst>
                  <a:ext uri="{0D108BD9-81ED-4DB2-BD59-A6C34878D82A}">
                    <a16:rowId xmlns:a16="http://schemas.microsoft.com/office/drawing/2014/main" val="10012"/>
                  </a:ext>
                </a:extLst>
              </a:tr>
            </a:tbl>
          </a:graphicData>
        </a:graphic>
      </p:graphicFrame>
      <p:graphicFrame>
        <p:nvGraphicFramePr>
          <p:cNvPr id="317" name="Google Shape;317;gd87d65446e_0_67"/>
          <p:cNvGraphicFramePr/>
          <p:nvPr/>
        </p:nvGraphicFramePr>
        <p:xfrm>
          <a:off x="6264825" y="2501613"/>
          <a:ext cx="5112000" cy="3693725"/>
        </p:xfrm>
        <a:graphic>
          <a:graphicData uri="http://schemas.openxmlformats.org/drawingml/2006/table">
            <a:tbl>
              <a:tblPr>
                <a:solidFill>
                  <a:srgbClr val="FFFFFF"/>
                </a:solidFill>
                <a:tableStyleId>{4B63CEB0-D3AA-42EE-9844-421B38D090C0}</a:tableStyleId>
              </a:tblPr>
              <a:tblGrid>
                <a:gridCol w="616700">
                  <a:extLst>
                    <a:ext uri="{9D8B030D-6E8A-4147-A177-3AD203B41FA5}">
                      <a16:colId xmlns:a16="http://schemas.microsoft.com/office/drawing/2014/main" val="20000"/>
                    </a:ext>
                  </a:extLst>
                </a:gridCol>
                <a:gridCol w="2949800">
                  <a:extLst>
                    <a:ext uri="{9D8B030D-6E8A-4147-A177-3AD203B41FA5}">
                      <a16:colId xmlns:a16="http://schemas.microsoft.com/office/drawing/2014/main" val="20001"/>
                    </a:ext>
                  </a:extLst>
                </a:gridCol>
                <a:gridCol w="1545500">
                  <a:extLst>
                    <a:ext uri="{9D8B030D-6E8A-4147-A177-3AD203B41FA5}">
                      <a16:colId xmlns:a16="http://schemas.microsoft.com/office/drawing/2014/main" val="20002"/>
                    </a:ext>
                  </a:extLst>
                </a:gridCol>
              </a:tblGrid>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chemeClr val="lt1"/>
                          </a:solidFill>
                          <a:latin typeface="Georgia"/>
                          <a:ea typeface="Georgia"/>
                          <a:cs typeface="Georgia"/>
                          <a:sym typeface="Georgia"/>
                        </a:rPr>
                        <a:t>Symbol</a:t>
                      </a:r>
                      <a:endParaRPr sz="900" b="1" u="none" strike="noStrike" cap="none">
                        <a:solidFill>
                          <a:schemeClr val="lt1"/>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7F7F7F"/>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chemeClr val="lt1"/>
                          </a:solidFill>
                          <a:latin typeface="Georgia"/>
                          <a:ea typeface="Georgia"/>
                          <a:cs typeface="Georgia"/>
                          <a:sym typeface="Georgia"/>
                        </a:rPr>
                        <a:t>Definition</a:t>
                      </a:r>
                      <a:endParaRPr sz="900" b="1" u="none" strike="noStrike" cap="none">
                        <a:solidFill>
                          <a:schemeClr val="lt1"/>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7F7F7F"/>
                    </a:solidFill>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b="1" u="none" strike="noStrike" cap="none">
                          <a:solidFill>
                            <a:schemeClr val="lt1"/>
                          </a:solidFill>
                          <a:latin typeface="Georgia"/>
                          <a:ea typeface="Georgia"/>
                          <a:cs typeface="Georgia"/>
                          <a:sym typeface="Georgia"/>
                        </a:rPr>
                        <a:t>Example</a:t>
                      </a:r>
                      <a:endParaRPr sz="900" b="1" u="none" strike="noStrike" cap="none">
                        <a:solidFill>
                          <a:schemeClr val="lt1"/>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7F7F7F"/>
                    </a:solidFill>
                  </a:tcPr>
                </a:tc>
                <a:extLst>
                  <a:ext uri="{0D108BD9-81ED-4DB2-BD59-A6C34878D82A}">
                    <a16:rowId xmlns:a16="http://schemas.microsoft.com/office/drawing/2014/main" val="10000"/>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%p</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Locale’s equivalent of either AM or PM.</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AM, PM ]</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1"/>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%S</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Second</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[ 00, 61 ]</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2"/>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%U</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Week number of the year (Sunday first)</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[ 00, 53 ]</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3"/>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%w</a:t>
                      </a:r>
                      <a:endParaRPr sz="900" b="1"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Weekday number (Sunday=0)</a:t>
                      </a:r>
                      <a:endParaRPr sz="900" b="1"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F4CCCC"/>
                    </a:solidFill>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[ 0, 6 ]</a:t>
                      </a:r>
                      <a:endParaRPr sz="900" b="1"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%W</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Week number of the year (Monday first)</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[0, 53 ]</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5"/>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%x</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Locale date</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01/15/99</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6"/>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%X</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Local time</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16:34:00</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7"/>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%y</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Year without century</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[ 00, 99 ]</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08"/>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%Y</a:t>
                      </a:r>
                      <a:endParaRPr sz="900" b="1"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Year with century</a:t>
                      </a:r>
                      <a:endParaRPr sz="900" b="1"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F4CCCC"/>
                    </a:solidFill>
                  </a:tcPr>
                </a:tc>
                <a:tc>
                  <a:txBody>
                    <a:bodyPr/>
                    <a:lstStyle/>
                    <a:p>
                      <a:pPr marL="0" marR="0" lvl="0" indent="0" algn="ctr" rtl="0">
                        <a:lnSpc>
                          <a:spcPct val="140000"/>
                        </a:lnSpc>
                        <a:spcBef>
                          <a:spcPts val="0"/>
                        </a:spcBef>
                        <a:spcAft>
                          <a:spcPts val="0"/>
                        </a:spcAft>
                        <a:buClr>
                          <a:srgbClr val="000000"/>
                        </a:buClr>
                        <a:buSzPts val="900"/>
                        <a:buFont typeface="Arial"/>
                        <a:buNone/>
                      </a:pPr>
                      <a:r>
                        <a:rPr lang="es-ES" sz="900" b="1" u="none" strike="noStrike" cap="none">
                          <a:solidFill>
                            <a:srgbClr val="121212"/>
                          </a:solidFill>
                          <a:latin typeface="Georgia"/>
                          <a:ea typeface="Georgia"/>
                          <a:cs typeface="Georgia"/>
                          <a:sym typeface="Georgia"/>
                        </a:rPr>
                        <a:t>1999</a:t>
                      </a:r>
                      <a:endParaRPr sz="900" b="1"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solidFill>
                      <a:srgbClr val="F4CCCC"/>
                    </a:solidFill>
                  </a:tcPr>
                </a:tc>
                <a:extLst>
                  <a:ext uri="{0D108BD9-81ED-4DB2-BD59-A6C34878D82A}">
                    <a16:rowId xmlns:a16="http://schemas.microsoft.com/office/drawing/2014/main" val="10009"/>
                  </a:ext>
                </a:extLst>
              </a:tr>
              <a:tr h="3978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%z</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UTC offset in the form +HHMM or -HHMM or empty string</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endParaRPr sz="900" u="none" strike="noStrike" cap="none"/>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10"/>
                  </a:ext>
                </a:extLst>
              </a:tr>
              <a:tr h="279750">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%Z</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Time zone name or empty string</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40000"/>
                        </a:lnSpc>
                        <a:spcBef>
                          <a:spcPts val="0"/>
                        </a:spcBef>
                        <a:spcAft>
                          <a:spcPts val="0"/>
                        </a:spcAft>
                        <a:buClr>
                          <a:srgbClr val="000000"/>
                        </a:buClr>
                        <a:buSzPts val="900"/>
                        <a:buFont typeface="Arial"/>
                        <a:buNone/>
                      </a:pPr>
                      <a:endParaRPr sz="900" u="none" strike="noStrike" cap="none"/>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11"/>
                  </a:ext>
                </a:extLst>
              </a:tr>
              <a:tr h="218625">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r>
                        <a:rPr lang="es-ES" sz="900" u="none" strike="noStrike" cap="none">
                          <a:solidFill>
                            <a:srgbClr val="121212"/>
                          </a:solidFill>
                          <a:latin typeface="Georgia"/>
                          <a:ea typeface="Georgia"/>
                          <a:cs typeface="Georgia"/>
                          <a:sym typeface="Georgia"/>
                        </a:rPr>
                        <a:t>A literal ‘%’ character.</a:t>
                      </a:r>
                      <a:endParaRPr sz="900" u="none" strike="noStrike" cap="none">
                        <a:solidFill>
                          <a:srgbClr val="121212"/>
                        </a:solidFill>
                        <a:latin typeface="Georgia"/>
                        <a:ea typeface="Georgia"/>
                        <a:cs typeface="Georgia"/>
                        <a:sym typeface="Georgia"/>
                      </a:endParaRPr>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900"/>
                        <a:buFont typeface="Arial"/>
                        <a:buNone/>
                      </a:pPr>
                      <a:endParaRPr sz="900" u="none" strike="noStrike" cap="none"/>
                    </a:p>
                  </a:txBody>
                  <a:tcPr marL="0" marR="0" marT="0" marB="0" anchor="ctr">
                    <a:lnL w="9525" cap="flat" cmpd="sng">
                      <a:solidFill>
                        <a:srgbClr val="535353"/>
                      </a:solidFill>
                      <a:prstDash val="solid"/>
                      <a:round/>
                      <a:headEnd type="none" w="sm" len="sm"/>
                      <a:tailEnd type="none" w="sm" len="sm"/>
                    </a:lnL>
                    <a:lnR w="9525" cap="flat" cmpd="sng">
                      <a:solidFill>
                        <a:srgbClr val="535353"/>
                      </a:solidFill>
                      <a:prstDash val="solid"/>
                      <a:round/>
                      <a:headEnd type="none" w="sm" len="sm"/>
                      <a:tailEnd type="none" w="sm" len="sm"/>
                    </a:lnR>
                    <a:lnT w="9525" cap="flat" cmpd="sng">
                      <a:solidFill>
                        <a:srgbClr val="535353"/>
                      </a:solidFill>
                      <a:prstDash val="solid"/>
                      <a:round/>
                      <a:headEnd type="none" w="sm" len="sm"/>
                      <a:tailEnd type="none" w="sm" len="sm"/>
                    </a:lnT>
                    <a:lnB w="9525" cap="flat" cmpd="sng">
                      <a:solidFill>
                        <a:srgbClr val="535353"/>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318" name="Google Shape;318;gd87d65446e_0_67"/>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INTRODUCTION: </a:t>
            </a:r>
            <a:r>
              <a:rPr lang="es-ES" sz="3600" b="1" dirty="0">
                <a:latin typeface="Calibri"/>
                <a:ea typeface="Calibri"/>
                <a:cs typeface="Calibri"/>
                <a:sym typeface="Calibri"/>
              </a:rPr>
              <a:t>DATA FORMAT</a:t>
            </a:r>
            <a:endParaRPr sz="4000" b="0" i="0" u="none" strike="noStrike" cap="none" dirty="0">
              <a:solidFill>
                <a:srgbClr val="000000"/>
              </a:solidFill>
              <a:latin typeface="Calibri"/>
              <a:ea typeface="Calibri"/>
              <a:cs typeface="Calibri"/>
              <a:sym typeface="Calibri"/>
            </a:endParaRPr>
          </a:p>
        </p:txBody>
      </p:sp>
      <p:sp>
        <p:nvSpPr>
          <p:cNvPr id="319" name="Google Shape;319;gd87d65446e_0_67"/>
          <p:cNvSpPr txBox="1"/>
          <p:nvPr/>
        </p:nvSpPr>
        <p:spPr>
          <a:xfrm>
            <a:off x="978900" y="2128650"/>
            <a:ext cx="10398000" cy="492443"/>
          </a:xfrm>
          <a:prstGeom prst="rect">
            <a:avLst/>
          </a:prstGeom>
          <a:noFill/>
          <a:ln>
            <a:noFill/>
          </a:ln>
        </p:spPr>
        <p:txBody>
          <a:bodyPr spcFirstLastPara="1" wrap="square" lIns="0" tIns="0" rIns="0" bIns="0" anchor="t" anchorCtr="0">
            <a:spAutoFit/>
          </a:bodyPr>
          <a:lstStyle/>
          <a:p>
            <a:pPr lvl="0">
              <a:buClr>
                <a:schemeClr val="dk1"/>
              </a:buClr>
              <a:buSzPts val="1100"/>
            </a:pPr>
            <a:r>
              <a:rPr lang="en-US" sz="1600">
                <a:solidFill>
                  <a:srgbClr val="262626"/>
                </a:solidFill>
                <a:latin typeface="Calibri"/>
                <a:ea typeface="Calibri"/>
                <a:cs typeface="Calibri"/>
                <a:sym typeface="Calibri"/>
              </a:rPr>
              <a:t>Time-related information can be obtained in the following formats:
</a:t>
            </a:r>
            <a:endParaRPr sz="1400" b="0" i="0" u="none" strike="noStrike" cap="none" dirty="0">
              <a:solidFill>
                <a:srgbClr val="000000"/>
              </a:solidFill>
              <a:latin typeface="Arial"/>
              <a:ea typeface="Arial"/>
              <a:cs typeface="Arial"/>
              <a:sym typeface="Arial"/>
            </a:endParaRPr>
          </a:p>
        </p:txBody>
      </p:sp>
      <p:sp>
        <p:nvSpPr>
          <p:cNvPr id="320" name="Google Shape;320;gd87d65446e_0_67"/>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1" name="Google Shape;321;gd87d65446e_0_67"/>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22" name="Google Shape;322;gd87d65446e_0_67"/>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e3135fa744_0_42"/>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328" name="Google Shape;328;ge3135fa744_0_42"/>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329" name="Google Shape;329;ge3135fa744_0_42"/>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b="1" dirty="0">
                <a:latin typeface="Calibri"/>
                <a:ea typeface="Calibri"/>
                <a:cs typeface="Calibri"/>
                <a:sym typeface="Calibri"/>
              </a:rPr>
              <a:t>PROCESSING </a:t>
            </a:r>
            <a:r>
              <a:rPr lang="es-ES" sz="3600" dirty="0">
                <a:latin typeface="Calibri"/>
                <a:ea typeface="Calibri"/>
                <a:cs typeface="Calibri"/>
                <a:sym typeface="Calibri"/>
              </a:rPr>
              <a:t>TIME DATA</a:t>
            </a:r>
            <a:endParaRPr sz="4000" b="0" i="0" u="none" strike="noStrike" cap="none" dirty="0">
              <a:solidFill>
                <a:srgbClr val="000000"/>
              </a:solidFill>
              <a:latin typeface="Calibri"/>
              <a:ea typeface="Calibri"/>
              <a:cs typeface="Calibri"/>
              <a:sym typeface="Calibri"/>
            </a:endParaRPr>
          </a:p>
        </p:txBody>
      </p:sp>
      <p:sp>
        <p:nvSpPr>
          <p:cNvPr id="330" name="Google Shape;330;ge3135fa744_0_42"/>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1" name="Google Shape;331;ge3135fa744_0_42"/>
          <p:cNvSpPr txBox="1"/>
          <p:nvPr/>
        </p:nvSpPr>
        <p:spPr>
          <a:xfrm>
            <a:off x="753400" y="2087575"/>
            <a:ext cx="10114200" cy="4105739"/>
          </a:xfrm>
          <a:prstGeom prst="rect">
            <a:avLst/>
          </a:prstGeom>
          <a:noFill/>
          <a:ln>
            <a:noFill/>
          </a:ln>
        </p:spPr>
        <p:txBody>
          <a:bodyPr spcFirstLastPara="1" wrap="square" lIns="0" tIns="0" rIns="0" bIns="0" anchor="t" anchorCtr="0">
            <a:spAutoFit/>
          </a:bodyPr>
          <a:lstStyle/>
          <a:p>
            <a:pPr lvl="0" indent="457200">
              <a:lnSpc>
                <a:spcPct val="115000"/>
              </a:lnSpc>
              <a:buClr>
                <a:schemeClr val="dk1"/>
              </a:buClr>
              <a:buSzPts val="1100"/>
            </a:pPr>
            <a:r>
              <a:rPr lang="en-US" sz="1600" dirty="0">
                <a:solidFill>
                  <a:srgbClr val="262626"/>
                </a:solidFill>
                <a:latin typeface="Calibri"/>
                <a:ea typeface="Calibri"/>
                <a:cs typeface="Calibri"/>
                <a:sym typeface="Calibri"/>
              </a:rPr>
              <a:t>It is necessary to know some basic processing operations that are very common on a day-to-day basis:
</a:t>
            </a:r>
            <a:endParaRPr sz="1600" b="0" i="0"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a:solidFill>
                  <a:srgbClr val="262626"/>
                </a:solidFill>
                <a:latin typeface="Calibri"/>
                <a:ea typeface="Calibri"/>
                <a:cs typeface="Calibri"/>
                <a:sym typeface="Calibri"/>
              </a:rPr>
              <a:t>Variable </a:t>
            </a:r>
            <a:r>
              <a:rPr lang="es-ES" sz="1600" b="1" dirty="0" err="1">
                <a:solidFill>
                  <a:srgbClr val="262626"/>
                </a:solidFill>
                <a:latin typeface="Calibri"/>
                <a:ea typeface="Calibri"/>
                <a:cs typeface="Calibri"/>
                <a:sym typeface="Calibri"/>
              </a:rPr>
              <a:t>Extraction</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Required to create a specific time-related variable</a:t>
            </a:r>
            <a:endParaRPr sz="1600" b="0" i="0" u="none" strike="noStrike" cap="none" dirty="0">
              <a:solidFill>
                <a:srgbClr val="262626"/>
              </a:solidFill>
              <a:latin typeface="Calibri"/>
              <a:ea typeface="Calibri"/>
              <a:cs typeface="Calibri"/>
              <a:sym typeface="Calibri"/>
            </a:endParaRPr>
          </a:p>
          <a:p>
            <a:pPr marL="1371600" marR="0" lvl="1" indent="-330200" algn="l" rtl="0">
              <a:lnSpc>
                <a:spcPct val="115000"/>
              </a:lnSpc>
              <a:spcBef>
                <a:spcPts val="0"/>
              </a:spcBef>
              <a:spcAft>
                <a:spcPts val="0"/>
              </a:spcAft>
              <a:buClr>
                <a:srgbClr val="262626"/>
              </a:buClr>
              <a:buSzPts val="1600"/>
              <a:buFont typeface="Calibri"/>
              <a:buChar char="○"/>
            </a:pPr>
            <a:r>
              <a:rPr lang="es-ES" sz="1600" b="0" i="0" u="none" strike="noStrike" cap="none" dirty="0">
                <a:solidFill>
                  <a:srgbClr val="262626"/>
                </a:solidFill>
                <a:latin typeface="Calibri"/>
                <a:ea typeface="Calibri"/>
                <a:cs typeface="Calibri"/>
                <a:sym typeface="Calibri"/>
              </a:rPr>
              <a:t>To </a:t>
            </a:r>
            <a:r>
              <a:rPr lang="es-ES" sz="1600" b="0" i="0" u="none" strike="noStrike" cap="none" dirty="0" err="1">
                <a:solidFill>
                  <a:srgbClr val="262626"/>
                </a:solidFill>
                <a:latin typeface="Calibri"/>
                <a:ea typeface="Calibri"/>
                <a:cs typeface="Calibri"/>
                <a:sym typeface="Calibri"/>
              </a:rPr>
              <a:t>directly</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get</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the</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any</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parameter</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of</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the</a:t>
            </a:r>
            <a:r>
              <a:rPr lang="es-ES" sz="1600" b="0" i="0" u="none" strike="noStrike" cap="none" dirty="0">
                <a:solidFill>
                  <a:srgbClr val="262626"/>
                </a:solidFill>
                <a:latin typeface="Calibri"/>
                <a:ea typeface="Calibri"/>
                <a:cs typeface="Calibri"/>
                <a:sym typeface="Calibri"/>
              </a:rPr>
              <a:t> time variable </a:t>
            </a:r>
            <a:endParaRPr sz="1600" b="0" i="0" u="none" strike="noStrike" cap="none" dirty="0">
              <a:solidFill>
                <a:srgbClr val="262626"/>
              </a:solidFill>
              <a:latin typeface="Calibri"/>
              <a:ea typeface="Calibri"/>
              <a:cs typeface="Calibri"/>
              <a:sym typeface="Calibri"/>
            </a:endParaRPr>
          </a:p>
          <a:p>
            <a:pPr marL="1828800" marR="0" lvl="2"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date.year</a:t>
            </a:r>
            <a:endParaRPr sz="1600" b="0" i="0" u="none" strike="noStrike" cap="none" dirty="0">
              <a:solidFill>
                <a:srgbClr val="262626"/>
              </a:solidFill>
              <a:latin typeface="Calibri"/>
              <a:ea typeface="Calibri"/>
              <a:cs typeface="Calibri"/>
              <a:sym typeface="Calibri"/>
            </a:endParaRPr>
          </a:p>
          <a:p>
            <a:pPr marL="1371600" lvl="1" indent="-330200">
              <a:lnSpc>
                <a:spcPct val="115000"/>
              </a:lnSpc>
              <a:buClr>
                <a:srgbClr val="262626"/>
              </a:buClr>
              <a:buSzPts val="1600"/>
              <a:buFont typeface="Calibri"/>
              <a:buChar char="○"/>
            </a:pPr>
            <a:r>
              <a:rPr lang="es-ES" sz="1600" b="0" i="0" u="none" strike="noStrike" cap="none" dirty="0" err="1">
                <a:solidFill>
                  <a:srgbClr val="262626"/>
                </a:solidFill>
                <a:latin typeface="Calibri"/>
                <a:ea typeface="Calibri"/>
                <a:cs typeface="Calibri"/>
                <a:sym typeface="Calibri"/>
              </a:rPr>
              <a:t>Using</a:t>
            </a:r>
            <a:r>
              <a:rPr lang="es-ES" sz="1600" b="0" i="0" u="none" strike="noStrike" cap="none" dirty="0">
                <a:solidFill>
                  <a:srgbClr val="262626"/>
                </a:solidFill>
                <a:latin typeface="Calibri"/>
                <a:ea typeface="Calibri"/>
                <a:cs typeface="Calibri"/>
                <a:sym typeface="Calibri"/>
              </a:rPr>
              <a:t> </a:t>
            </a:r>
            <a:r>
              <a:rPr lang="es-ES" sz="1600" b="0" i="0" u="none" strike="noStrike" cap="none" dirty="0" err="1">
                <a:solidFill>
                  <a:srgbClr val="262626"/>
                </a:solidFill>
                <a:latin typeface="Calibri"/>
                <a:ea typeface="Calibri"/>
                <a:cs typeface="Calibri"/>
                <a:sym typeface="Calibri"/>
              </a:rPr>
              <a:t>functions</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Some variables such as the day of the week may be necessary, but are not included in the datetime attributes</a:t>
            </a:r>
            <a:endParaRPr sz="1600" b="0" i="0" u="none" strike="noStrike" cap="none" dirty="0">
              <a:solidFill>
                <a:srgbClr val="262626"/>
              </a:solidFill>
              <a:latin typeface="Calibri"/>
              <a:ea typeface="Calibri"/>
              <a:cs typeface="Calibri"/>
              <a:sym typeface="Calibri"/>
            </a:endParaRPr>
          </a:p>
          <a:p>
            <a:pPr marL="1828800" marR="0" lvl="2"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datetime</a:t>
            </a:r>
            <a:r>
              <a:rPr lang="es-ES" sz="1400" b="0" i="0" u="none" strike="noStrike" cap="none" dirty="0">
                <a:solidFill>
                  <a:srgbClr val="999999"/>
                </a:solidFill>
                <a:latin typeface="Trebuchet MS"/>
                <a:ea typeface="Trebuchet MS"/>
                <a:cs typeface="Trebuchet MS"/>
                <a:sym typeface="Trebuchet MS"/>
              </a:rPr>
              <a:t> </a:t>
            </a:r>
            <a:r>
              <a:rPr lang="es-ES" sz="1400" b="0" i="0" u="none" strike="noStrike" cap="none" dirty="0" err="1">
                <a:solidFill>
                  <a:srgbClr val="999999"/>
                </a:solidFill>
                <a:latin typeface="Trebuchet MS"/>
                <a:ea typeface="Trebuchet MS"/>
                <a:cs typeface="Trebuchet MS"/>
                <a:sym typeface="Trebuchet MS"/>
              </a:rPr>
              <a:t>today.weekday</a:t>
            </a:r>
            <a:r>
              <a:rPr lang="es-ES" sz="1400" b="0" i="0" u="none" strike="noStrike" cap="none" dirty="0">
                <a:solidFill>
                  <a:srgbClr val="999999"/>
                </a:solidFill>
                <a:latin typeface="Trebuchet MS"/>
                <a:ea typeface="Trebuchet MS"/>
                <a:cs typeface="Trebuchet MS"/>
                <a:sym typeface="Trebuchet MS"/>
              </a:rPr>
              <a:t>()</a:t>
            </a:r>
            <a:endParaRPr sz="1600" b="0" i="1" u="none" strike="noStrike" cap="none" dirty="0">
              <a:solidFill>
                <a:srgbClr val="262626"/>
              </a:solidFill>
              <a:latin typeface="Calibri"/>
              <a:ea typeface="Calibri"/>
              <a:cs typeface="Calibri"/>
              <a:sym typeface="Calibri"/>
            </a:endParaRPr>
          </a:p>
          <a:p>
            <a:pPr marL="2743200" marR="0" lvl="4" indent="-330200" algn="l" rtl="0">
              <a:lnSpc>
                <a:spcPct val="115000"/>
              </a:lnSpc>
              <a:spcBef>
                <a:spcPts val="0"/>
              </a:spcBef>
              <a:spcAft>
                <a:spcPts val="0"/>
              </a:spcAft>
              <a:buClr>
                <a:srgbClr val="262626"/>
              </a:buClr>
              <a:buSzPts val="1600"/>
              <a:buFont typeface="Calibri"/>
              <a:buChar char="○"/>
            </a:pPr>
            <a:endParaRPr sz="1600" b="0" i="1"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a:solidFill>
                  <a:srgbClr val="262626"/>
                </a:solidFill>
                <a:latin typeface="Calibri"/>
                <a:ea typeface="Calibri"/>
                <a:cs typeface="Calibri"/>
                <a:sym typeface="Calibri"/>
              </a:rPr>
              <a:t>Variable </a:t>
            </a:r>
            <a:r>
              <a:rPr lang="es-ES" sz="1600" b="1" dirty="0" err="1">
                <a:solidFill>
                  <a:srgbClr val="262626"/>
                </a:solidFill>
                <a:latin typeface="Calibri"/>
                <a:ea typeface="Calibri"/>
                <a:cs typeface="Calibri"/>
                <a:sym typeface="Calibri"/>
              </a:rPr>
              <a:t>transformation</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The format is flexible, and it can be useful to transform it into another format. The </a:t>
            </a:r>
            <a:r>
              <a:rPr lang="en-US" sz="1600" b="1" i="1" dirty="0" err="1">
                <a:solidFill>
                  <a:srgbClr val="262626"/>
                </a:solidFill>
                <a:latin typeface="Calibri"/>
                <a:ea typeface="Calibri"/>
                <a:cs typeface="Calibri"/>
                <a:sym typeface="Calibri"/>
              </a:rPr>
              <a:t>strftime</a:t>
            </a:r>
            <a:r>
              <a:rPr lang="en-US" sz="1600" dirty="0">
                <a:solidFill>
                  <a:srgbClr val="262626"/>
                </a:solidFill>
                <a:latin typeface="Calibri"/>
                <a:ea typeface="Calibri"/>
                <a:cs typeface="Calibri"/>
                <a:sym typeface="Calibri"/>
              </a:rPr>
              <a:t> function is used to parse</a:t>
            </a:r>
            <a:r>
              <a:rPr lang="es-ES" sz="1600" b="0" i="0" u="none" strike="noStrike" cap="none" dirty="0">
                <a:solidFill>
                  <a:srgbClr val="262626"/>
                </a:solidFill>
                <a:latin typeface="Calibri"/>
                <a:ea typeface="Calibri"/>
                <a:cs typeface="Calibri"/>
                <a:sym typeface="Calibri"/>
              </a:rPr>
              <a:t>, </a:t>
            </a:r>
            <a:endParaRPr sz="1600" b="0" i="0" u="none" strike="noStrike" cap="none" dirty="0">
              <a:solidFill>
                <a:srgbClr val="262626"/>
              </a:solidFill>
              <a:latin typeface="Calibri"/>
              <a:ea typeface="Calibri"/>
              <a:cs typeface="Calibri"/>
              <a:sym typeface="Calibri"/>
            </a:endParaRPr>
          </a:p>
          <a:p>
            <a:pPr marL="1828800" marR="0" lvl="2"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datetime</a:t>
            </a:r>
            <a:r>
              <a:rPr lang="es-ES" sz="1400" b="0" i="0" u="none" strike="noStrike" cap="none" dirty="0">
                <a:solidFill>
                  <a:srgbClr val="999999"/>
                </a:solidFill>
                <a:latin typeface="Trebuchet MS"/>
                <a:ea typeface="Trebuchet MS"/>
                <a:cs typeface="Trebuchet MS"/>
                <a:sym typeface="Trebuchet MS"/>
              </a:rPr>
              <a:t> = </a:t>
            </a:r>
            <a:r>
              <a:rPr lang="es-ES" sz="1400" b="0" i="0" u="none" strike="noStrike" cap="none" dirty="0" err="1">
                <a:solidFill>
                  <a:srgbClr val="999999"/>
                </a:solidFill>
                <a:latin typeface="Trebuchet MS"/>
                <a:ea typeface="Trebuchet MS"/>
                <a:cs typeface="Trebuchet MS"/>
                <a:sym typeface="Trebuchet MS"/>
              </a:rPr>
              <a:t>now.strftime</a:t>
            </a:r>
            <a:r>
              <a:rPr lang="es-ES" sz="1400" b="0" i="0" u="none" strike="noStrike" cap="none" dirty="0">
                <a:solidFill>
                  <a:srgbClr val="999999"/>
                </a:solidFill>
                <a:latin typeface="Trebuchet MS"/>
                <a:ea typeface="Trebuchet MS"/>
                <a:cs typeface="Trebuchet MS"/>
                <a:sym typeface="Trebuchet MS"/>
              </a:rPr>
              <a:t>("%m/%d/%Y, %H:%M:%S")</a:t>
            </a:r>
            <a:endParaRPr sz="1600" b="0" i="0" u="none" strike="noStrike" cap="none" dirty="0">
              <a:solidFill>
                <a:srgbClr val="262626"/>
              </a:solidFill>
              <a:latin typeface="Calibri"/>
              <a:ea typeface="Calibri"/>
              <a:cs typeface="Calibri"/>
              <a:sym typeface="Calibri"/>
            </a:endParaRPr>
          </a:p>
          <a:p>
            <a:pPr marL="914400" lvl="0" indent="-330200">
              <a:lnSpc>
                <a:spcPct val="115000"/>
              </a:lnSpc>
              <a:buClr>
                <a:srgbClr val="262626"/>
              </a:buClr>
              <a:buSzPts val="1600"/>
              <a:buFont typeface="Calibri"/>
              <a:buChar char="●"/>
            </a:pPr>
            <a:r>
              <a:rPr lang="es-ES" sz="1600" b="1" dirty="0" err="1">
                <a:solidFill>
                  <a:srgbClr val="262626"/>
                </a:solidFill>
                <a:latin typeface="Calibri"/>
                <a:ea typeface="Calibri"/>
                <a:cs typeface="Calibri"/>
                <a:sym typeface="Calibri"/>
              </a:rPr>
              <a:t>Modification</a:t>
            </a:r>
            <a:r>
              <a:rPr lang="es-ES" sz="1600" b="1" dirty="0">
                <a:solidFill>
                  <a:srgbClr val="262626"/>
                </a:solidFill>
                <a:latin typeface="Calibri"/>
                <a:ea typeface="Calibri"/>
                <a:cs typeface="Calibri"/>
                <a:sym typeface="Calibri"/>
              </a:rPr>
              <a:t> </a:t>
            </a:r>
            <a:r>
              <a:rPr lang="es-ES" sz="1600" b="1" dirty="0" err="1">
                <a:solidFill>
                  <a:srgbClr val="262626"/>
                </a:solidFill>
                <a:latin typeface="Calibri"/>
                <a:ea typeface="Calibri"/>
                <a:cs typeface="Calibri"/>
                <a:sym typeface="Calibri"/>
              </a:rPr>
              <a:t>of</a:t>
            </a:r>
            <a:r>
              <a:rPr lang="es-ES" sz="1600" b="1" dirty="0">
                <a:solidFill>
                  <a:srgbClr val="262626"/>
                </a:solidFill>
                <a:latin typeface="Calibri"/>
                <a:ea typeface="Calibri"/>
                <a:cs typeface="Calibri"/>
                <a:sym typeface="Calibri"/>
              </a:rPr>
              <a:t> variables</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It is not too common, but sometimes it is necessary to modify a field of a datetime type. It is necessary to use the</a:t>
            </a:r>
            <a:r>
              <a:rPr lang="es-ES" sz="1600" b="0" i="0" u="none" strike="noStrike" cap="none" dirty="0">
                <a:solidFill>
                  <a:srgbClr val="262626"/>
                </a:solidFill>
                <a:latin typeface="Calibri"/>
                <a:ea typeface="Calibri"/>
                <a:cs typeface="Calibri"/>
                <a:sym typeface="Calibri"/>
              </a:rPr>
              <a:t> </a:t>
            </a:r>
            <a:r>
              <a:rPr lang="es-ES" sz="1600" b="1" i="0" u="none" strike="noStrike" cap="none" dirty="0" err="1">
                <a:solidFill>
                  <a:srgbClr val="262626"/>
                </a:solidFill>
                <a:latin typeface="Calibri"/>
                <a:ea typeface="Calibri"/>
                <a:cs typeface="Calibri"/>
                <a:sym typeface="Calibri"/>
              </a:rPr>
              <a:t>dt.replace</a:t>
            </a:r>
            <a:endParaRPr sz="1600" b="1" i="0" u="none" strike="noStrike" cap="none" dirty="0">
              <a:solidFill>
                <a:srgbClr val="262626"/>
              </a:solidFill>
              <a:latin typeface="Calibri"/>
              <a:ea typeface="Calibri"/>
              <a:cs typeface="Calibri"/>
              <a:sym typeface="Calibri"/>
            </a:endParaRPr>
          </a:p>
          <a:p>
            <a:pPr marL="1828800" marR="0" lvl="2"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date.replace</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day</a:t>
            </a:r>
            <a:r>
              <a:rPr lang="es-ES" sz="1400" b="0" i="0" u="none" strike="noStrike" cap="none" dirty="0">
                <a:solidFill>
                  <a:srgbClr val="999999"/>
                </a:solidFill>
                <a:latin typeface="Trebuchet MS"/>
                <a:ea typeface="Trebuchet MS"/>
                <a:cs typeface="Trebuchet MS"/>
                <a:sym typeface="Trebuchet MS"/>
              </a:rPr>
              <a:t> = 1)</a:t>
            </a:r>
            <a:endParaRPr sz="1600" b="0" i="0" u="none" strike="noStrike" cap="none" dirty="0">
              <a:solidFill>
                <a:srgbClr val="262626"/>
              </a:solidFill>
              <a:latin typeface="Calibri"/>
              <a:ea typeface="Calibri"/>
              <a:cs typeface="Calibri"/>
              <a:sym typeface="Calibri"/>
            </a:endParaRPr>
          </a:p>
        </p:txBody>
      </p:sp>
      <p:sp>
        <p:nvSpPr>
          <p:cNvPr id="332" name="Google Shape;332;ge3135fa744_0_42"/>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33" name="Google Shape;333;ge3135fa744_0_42"/>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d87d65446e_0_87"/>
          <p:cNvSpPr txBox="1"/>
          <p:nvPr/>
        </p:nvSpPr>
        <p:spPr>
          <a:xfrm>
            <a:off x="1316000" y="2075675"/>
            <a:ext cx="9532200" cy="4470424"/>
          </a:xfrm>
          <a:prstGeom prst="rect">
            <a:avLst/>
          </a:prstGeom>
          <a:noFill/>
          <a:ln>
            <a:noFill/>
          </a:ln>
        </p:spPr>
        <p:txBody>
          <a:bodyPr spcFirstLastPara="1" wrap="square" lIns="91425" tIns="91425" rIns="91425" bIns="91425" anchor="t" anchorCtr="0">
            <a:spAutoFit/>
          </a:bodyPr>
          <a:lstStyle/>
          <a:p>
            <a:pPr lvl="0">
              <a:lnSpc>
                <a:spcPct val="115000"/>
              </a:lnSpc>
              <a:buSzPts val="1600"/>
            </a:pPr>
            <a:r>
              <a:rPr lang="en-US" sz="1600" dirty="0">
                <a:solidFill>
                  <a:srgbClr val="262626"/>
                </a:solidFill>
                <a:latin typeface="Calibri"/>
                <a:ea typeface="Calibri"/>
                <a:cs typeface="Calibri"/>
                <a:sym typeface="Calibri"/>
              </a:rPr>
              <a:t>Temporal formats also allow certain operations</a:t>
            </a:r>
            <a:r>
              <a:rPr lang="es-ES" sz="1600" b="0" i="0" u="none" strike="noStrike" cap="none" dirty="0">
                <a:solidFill>
                  <a:srgbClr val="262626"/>
                </a:solidFill>
                <a:latin typeface="Calibri"/>
                <a:ea typeface="Calibri"/>
                <a:cs typeface="Calibri"/>
                <a:sym typeface="Calibri"/>
              </a:rPr>
              <a:t>:</a:t>
            </a:r>
            <a:endParaRPr sz="16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r>
              <a:rPr lang="es-ES" sz="1600" b="0" i="0" u="none" strike="noStrike" cap="none" dirty="0">
                <a:solidFill>
                  <a:srgbClr val="262626"/>
                </a:solidFill>
                <a:latin typeface="Calibri"/>
                <a:ea typeface="Calibri"/>
                <a:cs typeface="Calibri"/>
                <a:sym typeface="Calibri"/>
              </a:rPr>
              <a:t> </a:t>
            </a:r>
            <a:endParaRPr sz="1600" b="0" i="0" u="none" strike="noStrike" cap="none" dirty="0">
              <a:solidFill>
                <a:srgbClr val="262626"/>
              </a:solidFill>
              <a:latin typeface="Calibri"/>
              <a:ea typeface="Calibri"/>
              <a:cs typeface="Calibri"/>
              <a:sym typeface="Calibri"/>
            </a:endParaRPr>
          </a:p>
          <a:p>
            <a:pPr marL="457200" lvl="0" indent="-330200">
              <a:lnSpc>
                <a:spcPct val="115000"/>
              </a:lnSpc>
              <a:buClr>
                <a:srgbClr val="262626"/>
              </a:buClr>
              <a:buSzPts val="1600"/>
              <a:buFont typeface="Calibri"/>
              <a:buChar char="●"/>
            </a:pPr>
            <a:r>
              <a:rPr lang="es-ES" sz="1600" b="1" dirty="0">
                <a:solidFill>
                  <a:srgbClr val="262626"/>
                </a:solidFill>
                <a:latin typeface="Calibri"/>
                <a:ea typeface="Calibri"/>
                <a:cs typeface="Calibri"/>
                <a:sym typeface="Calibri"/>
              </a:rPr>
              <a:t>Date </a:t>
            </a:r>
            <a:r>
              <a:rPr lang="es-ES" sz="1600" b="1" dirty="0" err="1">
                <a:solidFill>
                  <a:srgbClr val="262626"/>
                </a:solidFill>
                <a:latin typeface="Calibri"/>
                <a:ea typeface="Calibri"/>
                <a:cs typeface="Calibri"/>
                <a:sym typeface="Calibri"/>
              </a:rPr>
              <a:t>with</a:t>
            </a:r>
            <a:r>
              <a:rPr lang="es-ES" sz="1600" b="1" dirty="0">
                <a:solidFill>
                  <a:srgbClr val="262626"/>
                </a:solidFill>
                <a:latin typeface="Calibri"/>
                <a:ea typeface="Calibri"/>
                <a:cs typeface="Calibri"/>
                <a:sym typeface="Calibri"/>
              </a:rPr>
              <a:t> Date:</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The most common operation is the difference of dates, to get the duration of an event, or the period. Some intervals are of special importance such as age (time until today)</a:t>
            </a:r>
            <a:endParaRPr sz="1600" b="0" i="0" u="none" strike="noStrike" cap="none" dirty="0">
              <a:solidFill>
                <a:srgbClr val="262626"/>
              </a:solidFill>
              <a:latin typeface="Calibri"/>
              <a:ea typeface="Calibri"/>
              <a:cs typeface="Calibri"/>
              <a:sym typeface="Calibri"/>
            </a:endParaRPr>
          </a:p>
          <a:p>
            <a:pPr marL="914400" marR="0" lvl="1"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age</a:t>
            </a:r>
            <a:r>
              <a:rPr lang="es-ES" sz="1400" b="0" i="0" u="none" strike="noStrike" cap="none" dirty="0">
                <a:solidFill>
                  <a:srgbClr val="999999"/>
                </a:solidFill>
                <a:latin typeface="Trebuchet MS"/>
                <a:ea typeface="Trebuchet MS"/>
                <a:cs typeface="Trebuchet MS"/>
                <a:sym typeface="Trebuchet MS"/>
              </a:rPr>
              <a:t> = </a:t>
            </a:r>
            <a:r>
              <a:rPr lang="es-ES" sz="1400" b="0" i="0" u="none" strike="noStrike" cap="none" dirty="0" err="1">
                <a:solidFill>
                  <a:srgbClr val="999999"/>
                </a:solidFill>
                <a:latin typeface="Trebuchet MS"/>
                <a:ea typeface="Trebuchet MS"/>
                <a:cs typeface="Trebuchet MS"/>
                <a:sym typeface="Trebuchet MS"/>
              </a:rPr>
              <a:t>date.today</a:t>
            </a:r>
            <a:r>
              <a:rPr lang="es-ES" sz="1400" b="0" i="0" u="none" strike="noStrike" cap="none" dirty="0">
                <a:solidFill>
                  <a:srgbClr val="999999"/>
                </a:solidFill>
                <a:latin typeface="Trebuchet MS"/>
                <a:ea typeface="Trebuchet MS"/>
                <a:cs typeface="Trebuchet MS"/>
                <a:sym typeface="Trebuchet MS"/>
              </a:rPr>
              <a:t>() - date(1990,1,1)</a:t>
            </a:r>
            <a:endParaRPr sz="16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457200" lvl="0" indent="-330200">
              <a:lnSpc>
                <a:spcPct val="115000"/>
              </a:lnSpc>
              <a:buClr>
                <a:srgbClr val="262626"/>
              </a:buClr>
              <a:buSzPts val="1600"/>
              <a:buFont typeface="Calibri"/>
              <a:buChar char="●"/>
            </a:pPr>
            <a:r>
              <a:rPr lang="es-ES" sz="1600" b="1" dirty="0">
                <a:solidFill>
                  <a:srgbClr val="262626"/>
                </a:solidFill>
                <a:latin typeface="Calibri"/>
                <a:ea typeface="Calibri"/>
                <a:cs typeface="Calibri"/>
                <a:sym typeface="Calibri"/>
              </a:rPr>
              <a:t>Date and </a:t>
            </a:r>
            <a:r>
              <a:rPr lang="es-ES" sz="1600" b="1" dirty="0" err="1">
                <a:solidFill>
                  <a:srgbClr val="262626"/>
                </a:solidFill>
                <a:latin typeface="Calibri"/>
                <a:ea typeface="Calibri"/>
                <a:cs typeface="Calibri"/>
                <a:sym typeface="Calibri"/>
              </a:rPr>
              <a:t>range</a:t>
            </a:r>
            <a:r>
              <a:rPr lang="es-ES" sz="1600" b="1" dirty="0">
                <a:solidFill>
                  <a:srgbClr val="262626"/>
                </a:solidFill>
                <a:latin typeface="Calibri"/>
                <a:ea typeface="Calibri"/>
                <a:cs typeface="Calibri"/>
                <a:sym typeface="Calibri"/>
              </a:rPr>
              <a:t>:</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It can be interesting to add or subtract a period from a date, either projecting into the past or into the future.</a:t>
            </a:r>
            <a:endParaRPr sz="1600" b="0" i="0" u="none" strike="noStrike" cap="none" dirty="0">
              <a:solidFill>
                <a:srgbClr val="262626"/>
              </a:solidFill>
              <a:latin typeface="Calibri"/>
              <a:ea typeface="Calibri"/>
              <a:cs typeface="Calibri"/>
              <a:sym typeface="Calibri"/>
            </a:endParaRPr>
          </a:p>
          <a:p>
            <a:pPr marL="914400" marR="0" lvl="1"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yesterday</a:t>
            </a:r>
            <a:r>
              <a:rPr lang="es-ES" sz="1400" b="0" i="0" u="none" strike="noStrike" cap="none" dirty="0">
                <a:solidFill>
                  <a:srgbClr val="999999"/>
                </a:solidFill>
                <a:latin typeface="Trebuchet MS"/>
                <a:ea typeface="Trebuchet MS"/>
                <a:cs typeface="Trebuchet MS"/>
                <a:sym typeface="Trebuchet MS"/>
              </a:rPr>
              <a:t> = </a:t>
            </a:r>
            <a:r>
              <a:rPr lang="es-ES" sz="1400" b="0" i="0" u="none" strike="noStrike" cap="none" dirty="0" err="1">
                <a:solidFill>
                  <a:srgbClr val="999999"/>
                </a:solidFill>
                <a:latin typeface="Trebuchet MS"/>
                <a:ea typeface="Trebuchet MS"/>
                <a:cs typeface="Trebuchet MS"/>
                <a:sym typeface="Trebuchet MS"/>
              </a:rPr>
              <a:t>date.today</a:t>
            </a:r>
            <a:r>
              <a:rPr lang="es-ES" sz="1400" b="0" i="0" u="none" strike="noStrike" cap="none" dirty="0">
                <a:solidFill>
                  <a:srgbClr val="999999"/>
                </a:solidFill>
                <a:latin typeface="Trebuchet MS"/>
                <a:ea typeface="Trebuchet MS"/>
                <a:cs typeface="Trebuchet MS"/>
                <a:sym typeface="Trebuchet MS"/>
              </a:rPr>
              <a:t>() - </a:t>
            </a:r>
            <a:r>
              <a:rPr lang="es-ES" sz="1400" b="0" i="0" u="none" strike="noStrike" cap="none" dirty="0" err="1">
                <a:solidFill>
                  <a:srgbClr val="999999"/>
                </a:solidFill>
                <a:latin typeface="Trebuchet MS"/>
                <a:ea typeface="Trebuchet MS"/>
                <a:cs typeface="Trebuchet MS"/>
                <a:sym typeface="Trebuchet MS"/>
              </a:rPr>
              <a:t>timedelta</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days</a:t>
            </a:r>
            <a:r>
              <a:rPr lang="es-ES" sz="1400" b="0" i="0" u="none" strike="noStrike" cap="none" dirty="0">
                <a:solidFill>
                  <a:srgbClr val="999999"/>
                </a:solidFill>
                <a:latin typeface="Trebuchet MS"/>
                <a:ea typeface="Trebuchet MS"/>
                <a:cs typeface="Trebuchet MS"/>
                <a:sym typeface="Trebuchet MS"/>
              </a:rPr>
              <a:t>=1)</a:t>
            </a:r>
            <a:endParaRPr sz="16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457200" lvl="0" indent="-330200">
              <a:lnSpc>
                <a:spcPct val="115000"/>
              </a:lnSpc>
              <a:buClr>
                <a:srgbClr val="262626"/>
              </a:buClr>
              <a:buSzPts val="1600"/>
              <a:buFont typeface="Calibri"/>
              <a:buChar char="●"/>
            </a:pPr>
            <a:r>
              <a:rPr lang="es-ES" sz="1600" b="1" dirty="0">
                <a:solidFill>
                  <a:srgbClr val="262626"/>
                </a:solidFill>
                <a:latin typeface="Calibri"/>
                <a:ea typeface="Calibri"/>
                <a:cs typeface="Calibri"/>
                <a:sym typeface="Calibri"/>
              </a:rPr>
              <a:t>Interval </a:t>
            </a:r>
            <a:r>
              <a:rPr lang="es-ES" sz="1600" b="1" dirty="0" err="1">
                <a:solidFill>
                  <a:srgbClr val="262626"/>
                </a:solidFill>
                <a:latin typeface="Calibri"/>
                <a:ea typeface="Calibri"/>
                <a:cs typeface="Calibri"/>
                <a:sym typeface="Calibri"/>
              </a:rPr>
              <a:t>with</a:t>
            </a:r>
            <a:r>
              <a:rPr lang="es-ES" sz="1600" b="1" dirty="0">
                <a:solidFill>
                  <a:srgbClr val="262626"/>
                </a:solidFill>
                <a:latin typeface="Calibri"/>
                <a:ea typeface="Calibri"/>
                <a:cs typeface="Calibri"/>
                <a:sym typeface="Calibri"/>
              </a:rPr>
              <a:t> Interval:</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Variable with interval allow all kinds of operations between them. They support the same operations as integers.</a:t>
            </a:r>
            <a:endParaRPr sz="1600" b="0" i="0" u="none" strike="noStrike" cap="none" dirty="0">
              <a:solidFill>
                <a:srgbClr val="262626"/>
              </a:solidFill>
              <a:latin typeface="Calibri"/>
              <a:ea typeface="Calibri"/>
              <a:cs typeface="Calibri"/>
              <a:sym typeface="Calibri"/>
            </a:endParaRPr>
          </a:p>
          <a:p>
            <a:pPr marL="914400" marR="0" lvl="1"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timedelta</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days</a:t>
            </a:r>
            <a:r>
              <a:rPr lang="es-ES" sz="1400" b="0" i="0" u="none" strike="noStrike" cap="none" dirty="0">
                <a:solidFill>
                  <a:srgbClr val="999999"/>
                </a:solidFill>
                <a:latin typeface="Trebuchet MS"/>
                <a:ea typeface="Trebuchet MS"/>
                <a:cs typeface="Trebuchet MS"/>
                <a:sym typeface="Trebuchet MS"/>
              </a:rPr>
              <a:t>=1) + </a:t>
            </a:r>
            <a:r>
              <a:rPr lang="es-ES" sz="1400" b="0" i="0" u="none" strike="noStrike" cap="none" dirty="0" err="1">
                <a:solidFill>
                  <a:srgbClr val="999999"/>
                </a:solidFill>
                <a:latin typeface="Trebuchet MS"/>
                <a:ea typeface="Trebuchet MS"/>
                <a:cs typeface="Trebuchet MS"/>
                <a:sym typeface="Trebuchet MS"/>
              </a:rPr>
              <a:t>timedelta</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days</a:t>
            </a:r>
            <a:r>
              <a:rPr lang="es-ES" sz="1400" b="0" i="0" u="none" strike="noStrike" cap="none" dirty="0">
                <a:solidFill>
                  <a:srgbClr val="999999"/>
                </a:solidFill>
                <a:latin typeface="Trebuchet MS"/>
                <a:ea typeface="Trebuchet MS"/>
                <a:cs typeface="Trebuchet MS"/>
                <a:sym typeface="Trebuchet MS"/>
              </a:rPr>
              <a:t>=1)</a:t>
            </a:r>
            <a:endParaRPr sz="1600" b="0" i="0" u="none" strike="noStrike" cap="none" dirty="0">
              <a:solidFill>
                <a:srgbClr val="262626"/>
              </a:solidFill>
              <a:latin typeface="Calibri"/>
              <a:ea typeface="Calibri"/>
              <a:cs typeface="Calibri"/>
              <a:sym typeface="Calibri"/>
            </a:endParaRPr>
          </a:p>
          <a:p>
            <a:pPr marL="914400" marR="0" lvl="1" indent="-330200" algn="l" rtl="0">
              <a:lnSpc>
                <a:spcPct val="115000"/>
              </a:lnSpc>
              <a:spcBef>
                <a:spcPts val="0"/>
              </a:spcBef>
              <a:spcAft>
                <a:spcPts val="0"/>
              </a:spcAft>
              <a:buClr>
                <a:srgbClr val="262626"/>
              </a:buClr>
              <a:buSzPts val="1600"/>
              <a:buFont typeface="Calibri"/>
              <a:buChar char="○"/>
            </a:pPr>
            <a:r>
              <a:rPr lang="es-ES" sz="1400" b="0" i="0" u="none" strike="noStrike" cap="none" dirty="0">
                <a:solidFill>
                  <a:srgbClr val="999999"/>
                </a:solidFill>
                <a:latin typeface="Trebuchet MS"/>
                <a:ea typeface="Trebuchet MS"/>
                <a:cs typeface="Trebuchet MS"/>
                <a:sym typeface="Trebuchet MS"/>
              </a:rPr>
              <a:t>3 * </a:t>
            </a:r>
            <a:r>
              <a:rPr lang="es-ES" sz="1400" b="0" i="0" u="none" strike="noStrike" cap="none" dirty="0" err="1">
                <a:solidFill>
                  <a:srgbClr val="999999"/>
                </a:solidFill>
                <a:latin typeface="Trebuchet MS"/>
                <a:ea typeface="Trebuchet MS"/>
                <a:cs typeface="Trebuchet MS"/>
                <a:sym typeface="Trebuchet MS"/>
              </a:rPr>
              <a:t>timedelta</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days</a:t>
            </a:r>
            <a:r>
              <a:rPr lang="es-ES" sz="1400" b="0" i="0" u="none" strike="noStrike" cap="none" dirty="0">
                <a:solidFill>
                  <a:srgbClr val="999999"/>
                </a:solidFill>
                <a:latin typeface="Trebuchet MS"/>
                <a:ea typeface="Trebuchet MS"/>
                <a:cs typeface="Trebuchet MS"/>
                <a:sym typeface="Trebuchet MS"/>
              </a:rPr>
              <a:t>=1)</a:t>
            </a:r>
            <a:endParaRPr sz="1600" b="0" i="0" u="none" strike="noStrike" cap="none" dirty="0">
              <a:solidFill>
                <a:srgbClr val="262626"/>
              </a:solidFill>
              <a:latin typeface="Calibri"/>
              <a:ea typeface="Calibri"/>
              <a:cs typeface="Calibri"/>
              <a:sym typeface="Calibri"/>
            </a:endParaRPr>
          </a:p>
          <a:p>
            <a:pPr marL="914400" marR="0" lvl="1" indent="-330200" algn="l" rtl="0">
              <a:lnSpc>
                <a:spcPct val="115000"/>
              </a:lnSpc>
              <a:spcBef>
                <a:spcPts val="0"/>
              </a:spcBef>
              <a:spcAft>
                <a:spcPts val="0"/>
              </a:spcAft>
              <a:buClr>
                <a:srgbClr val="262626"/>
              </a:buClr>
              <a:buSzPts val="1600"/>
              <a:buFont typeface="Calibri"/>
              <a:buChar char="○"/>
            </a:pPr>
            <a:r>
              <a:rPr lang="es-ES" sz="1400" b="0" i="0" u="none" strike="noStrike" cap="none" dirty="0" err="1">
                <a:solidFill>
                  <a:srgbClr val="999999"/>
                </a:solidFill>
                <a:latin typeface="Trebuchet MS"/>
                <a:ea typeface="Trebuchet MS"/>
                <a:cs typeface="Trebuchet MS"/>
                <a:sym typeface="Trebuchet MS"/>
              </a:rPr>
              <a:t>timedelta</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days</a:t>
            </a:r>
            <a:r>
              <a:rPr lang="es-ES" sz="1400" b="0" i="0" u="none" strike="noStrike" cap="none" dirty="0">
                <a:solidFill>
                  <a:srgbClr val="999999"/>
                </a:solidFill>
                <a:latin typeface="Trebuchet MS"/>
                <a:ea typeface="Trebuchet MS"/>
                <a:cs typeface="Trebuchet MS"/>
                <a:sym typeface="Trebuchet MS"/>
              </a:rPr>
              <a:t>=1) /3</a:t>
            </a:r>
            <a:endParaRPr sz="16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39" name="Google Shape;339;gd87d65446e_0_87"/>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340" name="Google Shape;340;gd87d65446e_0_87"/>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341" name="Google Shape;341;gd87d65446e_0_87"/>
          <p:cNvSpPr txBox="1"/>
          <p:nvPr/>
        </p:nvSpPr>
        <p:spPr>
          <a:xfrm>
            <a:off x="1207950" y="1177200"/>
            <a:ext cx="11281800" cy="553998"/>
          </a:xfrm>
          <a:prstGeom prst="rect">
            <a:avLst/>
          </a:prstGeom>
          <a:noFill/>
          <a:ln>
            <a:noFill/>
          </a:ln>
        </p:spPr>
        <p:txBody>
          <a:bodyPr spcFirstLastPara="1" wrap="square" lIns="0" tIns="0" rIns="0" bIns="0" anchor="t" anchorCtr="0">
            <a:spAutoFit/>
          </a:bodyPr>
          <a:lstStyle/>
          <a:p>
            <a:pPr lvl="0">
              <a:buSzPts val="3600"/>
            </a:pPr>
            <a:r>
              <a:rPr lang="es-ES" sz="3600" b="1" dirty="0">
                <a:latin typeface="Calibri"/>
                <a:ea typeface="Calibri"/>
                <a:cs typeface="Calibri"/>
                <a:sym typeface="Calibri"/>
              </a:rPr>
              <a:t>OPERATIONS </a:t>
            </a:r>
            <a:r>
              <a:rPr lang="es-ES" sz="3600" dirty="0">
                <a:latin typeface="Calibri"/>
                <a:ea typeface="Calibri"/>
                <a:cs typeface="Calibri"/>
                <a:sym typeface="Calibri"/>
              </a:rPr>
              <a:t>WITH TIME VARIABLES</a:t>
            </a:r>
            <a:endParaRPr sz="4000" b="0" i="0" u="none" strike="noStrike" cap="none" dirty="0">
              <a:solidFill>
                <a:srgbClr val="000000"/>
              </a:solidFill>
              <a:latin typeface="Calibri"/>
              <a:ea typeface="Calibri"/>
              <a:cs typeface="Calibri"/>
              <a:sym typeface="Calibri"/>
            </a:endParaRPr>
          </a:p>
        </p:txBody>
      </p:sp>
      <p:sp>
        <p:nvSpPr>
          <p:cNvPr id="342" name="Google Shape;342;gd87d65446e_0_87"/>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3" name="Google Shape;343;gd87d65446e_0_87"/>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44" name="Google Shape;344;gd87d65446e_0_87"/>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e0e5efc294_0_48"/>
          <p:cNvSpPr txBox="1"/>
          <p:nvPr/>
        </p:nvSpPr>
        <p:spPr>
          <a:xfrm>
            <a:off x="1136775" y="2132250"/>
            <a:ext cx="6740100" cy="4134178"/>
          </a:xfrm>
          <a:prstGeom prst="rect">
            <a:avLst/>
          </a:prstGeom>
          <a:noFill/>
          <a:ln>
            <a:noFill/>
          </a:ln>
        </p:spPr>
        <p:txBody>
          <a:bodyPr spcFirstLastPara="1" wrap="square" lIns="91425" tIns="91425" rIns="91425" bIns="91425" anchor="t" anchorCtr="0">
            <a:spAutoFit/>
          </a:bodyPr>
          <a:lstStyle/>
          <a:p>
            <a:pPr lvl="0">
              <a:lnSpc>
                <a:spcPct val="115000"/>
              </a:lnSpc>
              <a:buSzPts val="1500"/>
            </a:pPr>
            <a:r>
              <a:rPr lang="en-US" sz="1500" dirty="0">
                <a:solidFill>
                  <a:srgbClr val="262626"/>
                </a:solidFill>
                <a:latin typeface="Calibri"/>
                <a:ea typeface="Calibri"/>
                <a:cs typeface="Calibri"/>
                <a:sym typeface="Calibri"/>
              </a:rPr>
              <a:t>In Pandas, it is fundamental to use time variables, which allows us to work 
with time information in </a:t>
            </a:r>
            <a:r>
              <a:rPr lang="en-US" sz="1500" dirty="0" err="1">
                <a:solidFill>
                  <a:srgbClr val="262626"/>
                </a:solidFill>
                <a:latin typeface="Calibri"/>
                <a:ea typeface="Calibri"/>
                <a:cs typeface="Calibri"/>
                <a:sym typeface="Calibri"/>
              </a:rPr>
              <a:t>dataframes</a:t>
            </a:r>
            <a:r>
              <a:rPr lang="en-US" sz="1500" dirty="0">
                <a:solidFill>
                  <a:srgbClr val="262626"/>
                </a:solidFill>
                <a:latin typeface="Calibri"/>
                <a:ea typeface="Calibri"/>
                <a:cs typeface="Calibri"/>
                <a:sym typeface="Calibri"/>
              </a:rPr>
              <a:t>.
The </a:t>
            </a:r>
            <a:r>
              <a:rPr lang="en-US" sz="1500" b="1" dirty="0">
                <a:solidFill>
                  <a:srgbClr val="262626"/>
                </a:solidFill>
                <a:latin typeface="Calibri"/>
                <a:ea typeface="Calibri"/>
                <a:cs typeface="Calibri"/>
                <a:sym typeface="Calibri"/>
              </a:rPr>
              <a:t>datetime</a:t>
            </a:r>
            <a:r>
              <a:rPr lang="en-US" sz="1500" dirty="0">
                <a:solidFill>
                  <a:srgbClr val="262626"/>
                </a:solidFill>
                <a:latin typeface="Calibri"/>
                <a:ea typeface="Calibri"/>
                <a:cs typeface="Calibri"/>
                <a:sym typeface="Calibri"/>
              </a:rPr>
              <a:t> library is also used in the same way as we explained before, but it has some specific functions for pandas that are characteristic of time series.
In this section we will focus mainly on:
</a:t>
            </a: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n-US" sz="1500" b="1" dirty="0">
                <a:solidFill>
                  <a:srgbClr val="262626"/>
                </a:solidFill>
                <a:latin typeface="Calibri"/>
                <a:ea typeface="Calibri"/>
                <a:cs typeface="Calibri"/>
                <a:sym typeface="Calibri"/>
              </a:rPr>
              <a:t>Processing in pandas of temporal variables</a:t>
            </a:r>
            <a:endParaRPr sz="1500" b="1" i="0" u="none" strike="noStrike" cap="none" dirty="0">
              <a:solidFill>
                <a:srgbClr val="262626"/>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500"/>
              <a:buFont typeface="Arial"/>
              <a:buNone/>
            </a:pPr>
            <a:endParaRPr sz="1500" b="1"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err="1">
                <a:solidFill>
                  <a:srgbClr val="262626"/>
                </a:solidFill>
                <a:latin typeface="Calibri"/>
                <a:ea typeface="Calibri"/>
                <a:cs typeface="Calibri"/>
                <a:sym typeface="Calibri"/>
              </a:rPr>
              <a:t>Operations</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with</a:t>
            </a:r>
            <a:r>
              <a:rPr lang="es-ES" sz="1500" b="1" dirty="0">
                <a:solidFill>
                  <a:srgbClr val="262626"/>
                </a:solidFill>
                <a:latin typeface="Calibri"/>
                <a:ea typeface="Calibri"/>
                <a:cs typeface="Calibri"/>
                <a:sym typeface="Calibri"/>
              </a:rPr>
              <a:t> temporal </a:t>
            </a:r>
            <a:r>
              <a:rPr lang="es-ES" sz="1500" b="1" dirty="0" err="1">
                <a:solidFill>
                  <a:srgbClr val="262626"/>
                </a:solidFill>
                <a:latin typeface="Calibri"/>
                <a:ea typeface="Calibri"/>
                <a:cs typeface="Calibri"/>
                <a:sym typeface="Calibri"/>
              </a:rPr>
              <a:t>fields</a:t>
            </a:r>
            <a:endParaRPr sz="1500" b="1" i="0" u="none" strike="noStrike" cap="none" dirty="0">
              <a:solidFill>
                <a:srgbClr val="262626"/>
              </a:solidFill>
              <a:latin typeface="Calibri"/>
              <a:ea typeface="Calibri"/>
              <a:cs typeface="Calibri"/>
              <a:sym typeface="Calibri"/>
            </a:endParaRPr>
          </a:p>
          <a:p>
            <a:pPr marL="914400" lvl="1" indent="-323850">
              <a:lnSpc>
                <a:spcPct val="115000"/>
              </a:lnSpc>
              <a:buClr>
                <a:srgbClr val="262626"/>
              </a:buClr>
              <a:buSzPts val="1500"/>
              <a:buFont typeface="Calibri"/>
              <a:buChar char="◆"/>
            </a:pPr>
            <a:r>
              <a:rPr lang="es-ES" sz="1500" dirty="0">
                <a:solidFill>
                  <a:srgbClr val="262626"/>
                </a:solidFill>
                <a:latin typeface="Calibri"/>
                <a:ea typeface="Calibri"/>
                <a:cs typeface="Calibri"/>
                <a:sym typeface="Calibri"/>
              </a:rPr>
              <a:t>General </a:t>
            </a:r>
            <a:r>
              <a:rPr lang="es-ES" sz="1500" dirty="0" err="1">
                <a:solidFill>
                  <a:srgbClr val="262626"/>
                </a:solidFill>
                <a:latin typeface="Calibri"/>
                <a:ea typeface="Calibri"/>
                <a:cs typeface="Calibri"/>
                <a:sym typeface="Calibri"/>
              </a:rPr>
              <a:t>for</a:t>
            </a:r>
            <a:r>
              <a:rPr lang="es-ES" sz="1500" dirty="0">
                <a:solidFill>
                  <a:srgbClr val="262626"/>
                </a:solidFill>
                <a:latin typeface="Calibri"/>
                <a:ea typeface="Calibri"/>
                <a:cs typeface="Calibri"/>
                <a:sym typeface="Calibri"/>
              </a:rPr>
              <a:t> time data</a:t>
            </a:r>
            <a:endParaRPr sz="1500" b="0" i="0" u="none" strike="noStrike" cap="none" dirty="0">
              <a:solidFill>
                <a:srgbClr val="262626"/>
              </a:solidFill>
              <a:latin typeface="Calibri"/>
              <a:ea typeface="Calibri"/>
              <a:cs typeface="Calibri"/>
              <a:sym typeface="Calibri"/>
            </a:endParaRPr>
          </a:p>
          <a:p>
            <a:pPr marL="914400" lvl="1" indent="-323850">
              <a:lnSpc>
                <a:spcPct val="115000"/>
              </a:lnSpc>
              <a:buClr>
                <a:srgbClr val="262626"/>
              </a:buClr>
              <a:buSzPts val="1500"/>
              <a:buFont typeface="Calibri"/>
              <a:buChar char="◆"/>
            </a:pPr>
            <a:r>
              <a:rPr lang="es-ES" sz="1500" dirty="0" err="1">
                <a:solidFill>
                  <a:srgbClr val="262626"/>
                </a:solidFill>
                <a:latin typeface="Calibri"/>
                <a:ea typeface="Calibri"/>
                <a:cs typeface="Calibri"/>
                <a:sym typeface="Calibri"/>
              </a:rPr>
              <a:t>Specific</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for</a:t>
            </a:r>
            <a:r>
              <a:rPr lang="es-ES" sz="1500" dirty="0">
                <a:solidFill>
                  <a:srgbClr val="262626"/>
                </a:solidFill>
                <a:latin typeface="Calibri"/>
                <a:ea typeface="Calibri"/>
                <a:cs typeface="Calibri"/>
                <a:sym typeface="Calibri"/>
              </a:rPr>
              <a:t> time series</a:t>
            </a:r>
            <a:endParaRPr sz="15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err="1">
                <a:solidFill>
                  <a:srgbClr val="262626"/>
                </a:solidFill>
                <a:latin typeface="Calibri"/>
                <a:ea typeface="Calibri"/>
                <a:cs typeface="Calibri"/>
                <a:sym typeface="Calibri"/>
              </a:rPr>
              <a:t>Displaying</a:t>
            </a:r>
            <a:r>
              <a:rPr lang="es-ES" sz="1500" b="1" dirty="0">
                <a:solidFill>
                  <a:srgbClr val="262626"/>
                </a:solidFill>
                <a:latin typeface="Calibri"/>
                <a:ea typeface="Calibri"/>
                <a:cs typeface="Calibri"/>
                <a:sym typeface="Calibri"/>
              </a:rPr>
              <a:t> temporal variables</a:t>
            </a:r>
            <a:endParaRPr sz="1500" b="1"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50" name="Google Shape;350;ge0e5efc294_0_48"/>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351" name="Google Shape;351;ge0e5efc294_0_48"/>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352" name="Google Shape;352;ge0e5efc294_0_48"/>
          <p:cNvSpPr txBox="1"/>
          <p:nvPr/>
        </p:nvSpPr>
        <p:spPr>
          <a:xfrm>
            <a:off x="1207950" y="11786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PANDAS WITH TIME:</a:t>
            </a:r>
            <a:r>
              <a:rPr lang="es-ES" sz="3600" b="1" i="0" u="none" strike="noStrike" cap="none" dirty="0">
                <a:solidFill>
                  <a:srgbClr val="000000"/>
                </a:solidFill>
                <a:latin typeface="Calibri"/>
                <a:ea typeface="Calibri"/>
                <a:cs typeface="Calibri"/>
                <a:sym typeface="Calibri"/>
              </a:rPr>
              <a:t> INTRO</a:t>
            </a:r>
            <a:endParaRPr sz="4000" b="1" i="0" u="none" strike="noStrike" cap="none" dirty="0">
              <a:solidFill>
                <a:srgbClr val="000000"/>
              </a:solidFill>
              <a:latin typeface="Calibri"/>
              <a:ea typeface="Calibri"/>
              <a:cs typeface="Calibri"/>
              <a:sym typeface="Calibri"/>
            </a:endParaRPr>
          </a:p>
        </p:txBody>
      </p:sp>
      <p:pic>
        <p:nvPicPr>
          <p:cNvPr id="353" name="Google Shape;353;ge0e5efc294_0_48"/>
          <p:cNvPicPr preferRelativeResize="0"/>
          <p:nvPr/>
        </p:nvPicPr>
        <p:blipFill rotWithShape="1">
          <a:blip r:embed="rId5">
            <a:alphaModFix/>
          </a:blip>
          <a:srcRect/>
          <a:stretch/>
        </p:blipFill>
        <p:spPr>
          <a:xfrm>
            <a:off x="8619000" y="2024625"/>
            <a:ext cx="2421600" cy="1836100"/>
          </a:xfrm>
          <a:prstGeom prst="rect">
            <a:avLst/>
          </a:prstGeom>
          <a:noFill/>
          <a:ln>
            <a:noFill/>
          </a:ln>
        </p:spPr>
      </p:pic>
      <p:sp>
        <p:nvSpPr>
          <p:cNvPr id="354" name="Google Shape;354;ge0e5efc294_0_48"/>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55" name="Google Shape;355;ge0e5efc294_0_48"/>
          <p:cNvPicPr preferRelativeResize="0"/>
          <p:nvPr/>
        </p:nvPicPr>
        <p:blipFill rotWithShape="1">
          <a:blip r:embed="rId6">
            <a:alphaModFix/>
          </a:blip>
          <a:srcRect/>
          <a:stretch/>
        </p:blipFill>
        <p:spPr>
          <a:xfrm>
            <a:off x="8618988" y="4152388"/>
            <a:ext cx="2479634" cy="1836100"/>
          </a:xfrm>
          <a:prstGeom prst="rect">
            <a:avLst/>
          </a:prstGeom>
          <a:noFill/>
          <a:ln>
            <a:noFill/>
          </a:ln>
        </p:spPr>
      </p:pic>
      <p:sp>
        <p:nvSpPr>
          <p:cNvPr id="356" name="Google Shape;356;ge0e5efc294_0_48"/>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57" name="Google Shape;357;ge0e5efc294_0_48"/>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ge3135fa744_0_85"/>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363" name="Google Shape;363;ge3135fa744_0_85"/>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364" name="Google Shape;364;ge3135fa744_0_85"/>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PANDAS WITH TIME:</a:t>
            </a:r>
            <a:r>
              <a:rPr lang="es-ES" sz="3600" b="1" dirty="0">
                <a:latin typeface="Calibri"/>
                <a:ea typeface="Calibri"/>
                <a:cs typeface="Calibri"/>
                <a:sym typeface="Calibri"/>
              </a:rPr>
              <a:t>  PROCESSING I</a:t>
            </a:r>
            <a:endParaRPr sz="4000" b="1" i="0" u="none" strike="noStrike" cap="none" dirty="0">
              <a:solidFill>
                <a:srgbClr val="000000"/>
              </a:solidFill>
              <a:latin typeface="Calibri"/>
              <a:ea typeface="Calibri"/>
              <a:cs typeface="Calibri"/>
              <a:sym typeface="Calibri"/>
            </a:endParaRPr>
          </a:p>
        </p:txBody>
      </p:sp>
      <p:sp>
        <p:nvSpPr>
          <p:cNvPr id="365" name="Google Shape;365;ge3135fa744_0_85"/>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6" name="Google Shape;366;ge3135fa744_0_85"/>
          <p:cNvSpPr txBox="1"/>
          <p:nvPr/>
        </p:nvSpPr>
        <p:spPr>
          <a:xfrm>
            <a:off x="1136775" y="2132250"/>
            <a:ext cx="9372000" cy="3901038"/>
          </a:xfrm>
          <a:prstGeom prst="rect">
            <a:avLst/>
          </a:prstGeom>
          <a:noFill/>
          <a:ln>
            <a:noFill/>
          </a:ln>
        </p:spPr>
        <p:txBody>
          <a:bodyPr spcFirstLastPara="1" wrap="square" lIns="91425" tIns="91425" rIns="91425" bIns="91425" anchor="t" anchorCtr="0">
            <a:spAutoFit/>
          </a:bodyPr>
          <a:lstStyle/>
          <a:p>
            <a:pPr lvl="0">
              <a:lnSpc>
                <a:spcPct val="115000"/>
              </a:lnSpc>
              <a:buSzPts val="1500"/>
            </a:pPr>
            <a:r>
              <a:rPr lang="en-US" sz="1500" dirty="0">
                <a:solidFill>
                  <a:srgbClr val="262626"/>
                </a:solidFill>
                <a:latin typeface="Calibri"/>
                <a:ea typeface="Calibri"/>
                <a:cs typeface="Calibri"/>
                <a:sym typeface="Calibri"/>
              </a:rPr>
              <a:t>These basic operations are similar to those we saw in the previous section:
</a:t>
            </a: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err="1">
                <a:solidFill>
                  <a:srgbClr val="262626"/>
                </a:solidFill>
                <a:latin typeface="Calibri"/>
                <a:ea typeface="Calibri"/>
                <a:cs typeface="Calibri"/>
                <a:sym typeface="Calibri"/>
              </a:rPr>
              <a:t>Creating</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the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dataframe</a:t>
            </a:r>
            <a:r>
              <a:rPr lang="es-ES" sz="1500" b="1" dirty="0">
                <a:solidFill>
                  <a:srgbClr val="262626"/>
                </a:solidFill>
                <a:latin typeface="Calibri"/>
                <a:ea typeface="Calibri"/>
                <a:cs typeface="Calibri"/>
                <a:sym typeface="Calibri"/>
              </a:rPr>
              <a:t>:</a:t>
            </a:r>
            <a:endParaRPr sz="1500" b="1" i="0" u="none" strike="noStrike" cap="none" dirty="0">
              <a:solidFill>
                <a:srgbClr val="262626"/>
              </a:solidFill>
              <a:highlight>
                <a:srgbClr val="EFEFEF"/>
              </a:highlight>
              <a:latin typeface="Calibri"/>
              <a:ea typeface="Calibri"/>
              <a:cs typeface="Calibri"/>
              <a:sym typeface="Calibri"/>
            </a:endParaRPr>
          </a:p>
          <a:p>
            <a:pPr marL="914400" lvl="1" indent="-323850">
              <a:lnSpc>
                <a:spcPct val="115000"/>
              </a:lnSpc>
              <a:buClr>
                <a:srgbClr val="262626"/>
              </a:buClr>
              <a:buSzPts val="1500"/>
              <a:buFont typeface="Calibri"/>
              <a:buChar char="○"/>
            </a:pPr>
            <a:r>
              <a:rPr lang="en-US" sz="1500" dirty="0">
                <a:solidFill>
                  <a:srgbClr val="262626"/>
                </a:solidFill>
                <a:latin typeface="Calibri"/>
                <a:ea typeface="Calibri"/>
                <a:cs typeface="Calibri"/>
                <a:sym typeface="Calibri"/>
              </a:rPr>
              <a:t>From time series data</a:t>
            </a:r>
            <a:r>
              <a:rPr lang="es-ES" sz="1500" b="0" i="0" u="none" strike="noStrike" cap="none"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pd.date_range</a:t>
            </a:r>
            <a:r>
              <a:rPr lang="es-ES" sz="1400" b="0" i="0" u="none" strike="noStrike" cap="none" dirty="0">
                <a:solidFill>
                  <a:srgbClr val="999999"/>
                </a:solidFill>
                <a:latin typeface="Trebuchet MS"/>
                <a:ea typeface="Trebuchet MS"/>
                <a:cs typeface="Trebuchet MS"/>
                <a:sym typeface="Trebuchet MS"/>
              </a:rPr>
              <a:t>(</a:t>
            </a:r>
            <a:r>
              <a:rPr lang="es-ES" sz="1400" b="0" i="0" u="none" strike="noStrike" cap="none" dirty="0" err="1">
                <a:solidFill>
                  <a:srgbClr val="999999"/>
                </a:solidFill>
                <a:latin typeface="Trebuchet MS"/>
                <a:ea typeface="Trebuchet MS"/>
                <a:cs typeface="Trebuchet MS"/>
                <a:sym typeface="Trebuchet MS"/>
              </a:rPr>
              <a:t>start</a:t>
            </a:r>
            <a:r>
              <a:rPr lang="es-ES" sz="1400" b="0" i="0" u="none" strike="noStrike" cap="none" dirty="0">
                <a:solidFill>
                  <a:srgbClr val="999999"/>
                </a:solidFill>
                <a:latin typeface="Trebuchet MS"/>
                <a:ea typeface="Trebuchet MS"/>
                <a:cs typeface="Trebuchet MS"/>
                <a:sym typeface="Trebuchet MS"/>
              </a:rPr>
              <a:t> = '2017-1-1', </a:t>
            </a:r>
            <a:r>
              <a:rPr lang="es-ES" sz="1400" b="0" i="0" u="none" strike="noStrike" cap="none" dirty="0" err="1">
                <a:solidFill>
                  <a:srgbClr val="999999"/>
                </a:solidFill>
                <a:latin typeface="Trebuchet MS"/>
                <a:ea typeface="Trebuchet MS"/>
                <a:cs typeface="Trebuchet MS"/>
                <a:sym typeface="Trebuchet MS"/>
              </a:rPr>
              <a:t>periods</a:t>
            </a:r>
            <a:r>
              <a:rPr lang="es-ES" sz="1400" b="0" i="0" u="none" strike="noStrike" cap="none" dirty="0">
                <a:solidFill>
                  <a:srgbClr val="999999"/>
                </a:solidFill>
                <a:latin typeface="Trebuchet MS"/>
                <a:ea typeface="Trebuchet MS"/>
                <a:cs typeface="Trebuchet MS"/>
                <a:sym typeface="Trebuchet MS"/>
              </a:rPr>
              <a:t> = 7, </a:t>
            </a:r>
            <a:r>
              <a:rPr lang="es-ES" sz="1400" b="0" i="0" u="none" strike="noStrike" cap="none" dirty="0" err="1">
                <a:solidFill>
                  <a:srgbClr val="999999"/>
                </a:solidFill>
                <a:latin typeface="Trebuchet MS"/>
                <a:ea typeface="Trebuchet MS"/>
                <a:cs typeface="Trebuchet MS"/>
                <a:sym typeface="Trebuchet MS"/>
              </a:rPr>
              <a:t>freq</a:t>
            </a:r>
            <a:r>
              <a:rPr lang="es-ES" sz="1400" b="0" i="0" u="none" strike="noStrike" cap="none" dirty="0">
                <a:solidFill>
                  <a:srgbClr val="999999"/>
                </a:solidFill>
                <a:latin typeface="Trebuchet MS"/>
                <a:ea typeface="Trebuchet MS"/>
                <a:cs typeface="Trebuchet MS"/>
                <a:sym typeface="Trebuchet MS"/>
              </a:rPr>
              <a:t> ='d)</a:t>
            </a:r>
            <a:endParaRPr sz="1500" b="0" i="0" u="none" strike="noStrike" cap="none" dirty="0">
              <a:solidFill>
                <a:srgbClr val="262626"/>
              </a:solidFill>
              <a:latin typeface="Calibri"/>
              <a:ea typeface="Calibri"/>
              <a:cs typeface="Calibri"/>
              <a:sym typeface="Calibri"/>
            </a:endParaRPr>
          </a:p>
          <a:p>
            <a:pPr marL="914400" lvl="1" indent="-323850">
              <a:lnSpc>
                <a:spcPct val="115000"/>
              </a:lnSpc>
              <a:buClr>
                <a:srgbClr val="262626"/>
              </a:buClr>
              <a:buSzPts val="1500"/>
              <a:buFont typeface="Calibri"/>
              <a:buChar char="○"/>
            </a:pPr>
            <a:r>
              <a:rPr lang="en-US" sz="1500" dirty="0">
                <a:solidFill>
                  <a:srgbClr val="262626"/>
                </a:solidFill>
                <a:latin typeface="Calibri"/>
                <a:ea typeface="Calibri"/>
                <a:cs typeface="Calibri"/>
                <a:sym typeface="Calibri"/>
              </a:rPr>
              <a:t>Read a file with a time variable</a:t>
            </a:r>
            <a:r>
              <a:rPr lang="es-ES" sz="1500" b="0" i="0" u="none" strike="noStrike" cap="none"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pd.read_csv</a:t>
            </a:r>
            <a:r>
              <a:rPr lang="es-ES" sz="1400" b="0" i="0" u="none" strike="noStrike" cap="none" dirty="0">
                <a:solidFill>
                  <a:srgbClr val="999999"/>
                </a:solidFill>
                <a:latin typeface="Trebuchet MS"/>
                <a:ea typeface="Trebuchet MS"/>
                <a:cs typeface="Trebuchet MS"/>
                <a:sym typeface="Trebuchet MS"/>
              </a:rPr>
              <a:t>(file, </a:t>
            </a:r>
            <a:r>
              <a:rPr lang="es-ES" sz="1400" b="0" i="0" u="none" strike="noStrike" cap="none" dirty="0" err="1">
                <a:solidFill>
                  <a:srgbClr val="999999"/>
                </a:solidFill>
                <a:latin typeface="Trebuchet MS"/>
                <a:ea typeface="Trebuchet MS"/>
                <a:cs typeface="Trebuchet MS"/>
                <a:sym typeface="Trebuchet MS"/>
              </a:rPr>
              <a:t>parse_dates</a:t>
            </a:r>
            <a:r>
              <a:rPr lang="es-ES" sz="1400" b="0" i="0" u="none" strike="noStrike" cap="none" dirty="0">
                <a:solidFill>
                  <a:srgbClr val="999999"/>
                </a:solidFill>
                <a:latin typeface="Trebuchet MS"/>
                <a:ea typeface="Trebuchet MS"/>
                <a:cs typeface="Trebuchet MS"/>
                <a:sym typeface="Trebuchet MS"/>
              </a:rPr>
              <a:t> = [])</a:t>
            </a: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err="1">
                <a:solidFill>
                  <a:srgbClr val="262626"/>
                </a:solidFill>
                <a:latin typeface="Calibri"/>
                <a:ea typeface="Calibri"/>
                <a:cs typeface="Calibri"/>
                <a:sym typeface="Calibri"/>
              </a:rPr>
              <a:t>Transform</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the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index</a:t>
            </a:r>
            <a:r>
              <a:rPr lang="es-ES" sz="1500" b="1" dirty="0">
                <a:solidFill>
                  <a:srgbClr val="262626"/>
                </a:solidFill>
                <a:latin typeface="Calibri"/>
                <a:ea typeface="Calibri"/>
                <a:cs typeface="Calibri"/>
                <a:sym typeface="Calibri"/>
              </a:rPr>
              <a:t>:</a:t>
            </a:r>
            <a:r>
              <a:rPr lang="es-ES" sz="1500" b="1"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In pandas, having the index as a date offers advantages in terms of efficiency</a:t>
            </a:r>
            <a:endParaRPr sz="1500" b="0" i="0" u="none" strike="noStrike" cap="none" dirty="0">
              <a:solidFill>
                <a:srgbClr val="262626"/>
              </a:solidFill>
              <a:latin typeface="Calibri"/>
              <a:ea typeface="Calibri"/>
              <a:cs typeface="Calibri"/>
              <a:sym typeface="Calibri"/>
            </a:endParaRPr>
          </a:p>
          <a:p>
            <a:pPr marL="914400" lvl="1" indent="-323850">
              <a:lnSpc>
                <a:spcPct val="115000"/>
              </a:lnSpc>
              <a:buClr>
                <a:srgbClr val="262626"/>
              </a:buClr>
              <a:buSzPts val="1500"/>
              <a:buFont typeface="Calibri"/>
              <a:buChar char="○"/>
            </a:pPr>
            <a:r>
              <a:rPr lang="es-ES" sz="1500" dirty="0" err="1">
                <a:solidFill>
                  <a:srgbClr val="262626"/>
                </a:solidFill>
                <a:latin typeface="Calibri"/>
                <a:ea typeface="Calibri"/>
                <a:cs typeface="Calibri"/>
                <a:sym typeface="Calibri"/>
              </a:rPr>
              <a:t>Read</a:t>
            </a:r>
            <a:r>
              <a:rPr lang="es-ES" sz="1500" dirty="0">
                <a:solidFill>
                  <a:srgbClr val="262626"/>
                </a:solidFill>
                <a:latin typeface="Calibri"/>
                <a:ea typeface="Calibri"/>
                <a:cs typeface="Calibri"/>
                <a:sym typeface="Calibri"/>
              </a:rPr>
              <a:t> data </a:t>
            </a:r>
            <a:r>
              <a:rPr lang="es-ES" sz="1500" dirty="0" err="1">
                <a:solidFill>
                  <a:srgbClr val="262626"/>
                </a:solidFill>
                <a:latin typeface="Calibri"/>
                <a:ea typeface="Calibri"/>
                <a:cs typeface="Calibri"/>
                <a:sym typeface="Calibri"/>
              </a:rPr>
              <a:t>with</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index</a:t>
            </a:r>
            <a:r>
              <a:rPr lang="es-ES" sz="1500"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pd.read_csv</a:t>
            </a:r>
            <a:r>
              <a:rPr lang="es-ES" sz="1400" b="0" i="0" u="none" strike="noStrike" cap="none" dirty="0">
                <a:solidFill>
                  <a:srgbClr val="999999"/>
                </a:solidFill>
                <a:latin typeface="Trebuchet MS"/>
                <a:ea typeface="Trebuchet MS"/>
                <a:cs typeface="Trebuchet MS"/>
                <a:sym typeface="Trebuchet MS"/>
              </a:rPr>
              <a:t>(file, </a:t>
            </a:r>
            <a:r>
              <a:rPr lang="es-ES" sz="1400" b="0" i="0" u="none" strike="noStrike" cap="none" dirty="0" err="1">
                <a:solidFill>
                  <a:srgbClr val="999999"/>
                </a:solidFill>
                <a:latin typeface="Trebuchet MS"/>
                <a:ea typeface="Trebuchet MS"/>
                <a:cs typeface="Trebuchet MS"/>
                <a:sym typeface="Trebuchet MS"/>
              </a:rPr>
              <a:t>index_Col</a:t>
            </a:r>
            <a:r>
              <a:rPr lang="es-ES" sz="1400" b="0" i="0" u="none" strike="noStrike" cap="none" dirty="0">
                <a:solidFill>
                  <a:srgbClr val="999999"/>
                </a:solidFill>
                <a:latin typeface="Trebuchet MS"/>
                <a:ea typeface="Trebuchet MS"/>
                <a:cs typeface="Trebuchet MS"/>
                <a:sym typeface="Trebuchet MS"/>
              </a:rPr>
              <a:t> = [])</a:t>
            </a:r>
            <a:endParaRPr sz="1500" b="0" i="0" u="none" strike="noStrike" cap="none" dirty="0">
              <a:solidFill>
                <a:srgbClr val="262626"/>
              </a:solidFill>
              <a:latin typeface="Calibri"/>
              <a:ea typeface="Calibri"/>
              <a:cs typeface="Calibri"/>
              <a:sym typeface="Calibri"/>
            </a:endParaRPr>
          </a:p>
          <a:p>
            <a:pPr marL="914400" marR="0" lvl="1" indent="-323850" algn="l" rtl="0">
              <a:lnSpc>
                <a:spcPct val="115000"/>
              </a:lnSpc>
              <a:spcBef>
                <a:spcPts val="0"/>
              </a:spcBef>
              <a:spcAft>
                <a:spcPts val="0"/>
              </a:spcAft>
              <a:buClr>
                <a:srgbClr val="262626"/>
              </a:buClr>
              <a:buSzPts val="1500"/>
              <a:buFont typeface="Calibri"/>
              <a:buChar char="○"/>
            </a:pPr>
            <a:r>
              <a:rPr lang="es-ES" sz="1500" dirty="0">
                <a:solidFill>
                  <a:srgbClr val="262626"/>
                </a:solidFill>
                <a:latin typeface="Calibri"/>
                <a:ea typeface="Calibri"/>
                <a:cs typeface="Calibri"/>
                <a:sym typeface="Calibri"/>
              </a:rPr>
              <a:t>Change </a:t>
            </a:r>
            <a:r>
              <a:rPr lang="es-ES" sz="1500"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index</a:t>
            </a:r>
            <a:r>
              <a:rPr lang="es-ES" sz="1500" b="0" i="0" u="none" strike="noStrike" cap="none"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df.set</a:t>
            </a:r>
            <a:r>
              <a:rPr lang="es-ES" sz="1400" b="0" i="0" u="none" strike="noStrike" cap="none" dirty="0">
                <a:solidFill>
                  <a:srgbClr val="999999"/>
                </a:solidFill>
                <a:latin typeface="Trebuchet MS"/>
                <a:ea typeface="Trebuchet MS"/>
                <a:cs typeface="Trebuchet MS"/>
                <a:sym typeface="Trebuchet MS"/>
              </a:rPr>
              <a:t> </a:t>
            </a:r>
            <a:r>
              <a:rPr lang="es-ES" sz="1400" b="0" i="0" u="none" strike="noStrike" cap="none" dirty="0" err="1">
                <a:solidFill>
                  <a:srgbClr val="999999"/>
                </a:solidFill>
                <a:latin typeface="Trebuchet MS"/>
                <a:ea typeface="Trebuchet MS"/>
                <a:cs typeface="Trebuchet MS"/>
                <a:sym typeface="Trebuchet MS"/>
              </a:rPr>
              <a:t>index</a:t>
            </a:r>
            <a:r>
              <a:rPr lang="es-ES" sz="1400" b="0" i="0" u="none" strike="noStrike" cap="none" dirty="0">
                <a:solidFill>
                  <a:srgbClr val="999999"/>
                </a:solidFill>
                <a:latin typeface="Trebuchet MS"/>
                <a:ea typeface="Trebuchet MS"/>
                <a:cs typeface="Trebuchet MS"/>
                <a:sym typeface="Trebuchet MS"/>
              </a:rPr>
              <a:t>('date', </a:t>
            </a:r>
            <a:r>
              <a:rPr lang="es-ES" sz="1400" b="0" i="0" u="none" strike="noStrike" cap="none" dirty="0" err="1">
                <a:solidFill>
                  <a:srgbClr val="999999"/>
                </a:solidFill>
                <a:latin typeface="Trebuchet MS"/>
                <a:ea typeface="Trebuchet MS"/>
                <a:cs typeface="Trebuchet MS"/>
                <a:sym typeface="Trebuchet MS"/>
              </a:rPr>
              <a:t>inplace</a:t>
            </a:r>
            <a:r>
              <a:rPr lang="es-ES" sz="1400" b="0" i="0" u="none" strike="noStrike" cap="none" dirty="0">
                <a:solidFill>
                  <a:srgbClr val="999999"/>
                </a:solidFill>
                <a:latin typeface="Trebuchet MS"/>
                <a:ea typeface="Trebuchet MS"/>
                <a:cs typeface="Trebuchet MS"/>
                <a:sym typeface="Trebuchet MS"/>
              </a:rPr>
              <a:t> = True)</a:t>
            </a: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n-US" sz="1500" b="1" dirty="0">
                <a:solidFill>
                  <a:srgbClr val="262626"/>
                </a:solidFill>
                <a:latin typeface="Calibri"/>
                <a:ea typeface="Calibri"/>
                <a:cs typeface="Calibri"/>
                <a:sym typeface="Calibri"/>
              </a:rPr>
              <a:t>Filtering with the index:</a:t>
            </a:r>
            <a:endParaRPr sz="1500" b="1" i="0" u="none" strike="noStrike" cap="none" dirty="0">
              <a:solidFill>
                <a:srgbClr val="262626"/>
              </a:solidFill>
              <a:highlight>
                <a:schemeClr val="lt2"/>
              </a:highlight>
              <a:latin typeface="Calibri"/>
              <a:ea typeface="Calibri"/>
              <a:cs typeface="Calibri"/>
              <a:sym typeface="Calibri"/>
            </a:endParaRPr>
          </a:p>
          <a:p>
            <a:pPr marL="914400" lvl="1" indent="-323850">
              <a:lnSpc>
                <a:spcPct val="115000"/>
              </a:lnSpc>
              <a:buClr>
                <a:srgbClr val="262626"/>
              </a:buClr>
              <a:buSzPts val="1500"/>
              <a:buFont typeface="Calibri"/>
              <a:buChar char="○"/>
            </a:pPr>
            <a:r>
              <a:rPr lang="en-US" sz="1500" dirty="0">
                <a:solidFill>
                  <a:srgbClr val="262626"/>
                </a:solidFill>
                <a:latin typeface="Calibri"/>
                <a:ea typeface="Calibri"/>
                <a:cs typeface="Calibri"/>
                <a:sym typeface="Calibri"/>
              </a:rPr>
              <a:t>Can be filtered directly if we have a time-related index</a:t>
            </a:r>
            <a:endParaRPr sz="1500" b="0" i="0" u="none" strike="noStrike" cap="none" dirty="0">
              <a:solidFill>
                <a:srgbClr val="262626"/>
              </a:solidFill>
              <a:latin typeface="Calibri"/>
              <a:ea typeface="Calibri"/>
              <a:cs typeface="Calibri"/>
              <a:sym typeface="Calibri"/>
            </a:endParaRPr>
          </a:p>
          <a:p>
            <a:pPr marL="914400" lvl="1" indent="-323850">
              <a:lnSpc>
                <a:spcPct val="115000"/>
              </a:lnSpc>
              <a:buClr>
                <a:srgbClr val="262626"/>
              </a:buClr>
              <a:buSzPts val="1500"/>
              <a:buFont typeface="Calibri"/>
              <a:buChar char="○"/>
            </a:pPr>
            <a:r>
              <a:rPr lang="en-US" sz="1500" dirty="0">
                <a:solidFill>
                  <a:srgbClr val="262626"/>
                </a:solidFill>
                <a:latin typeface="Calibri"/>
                <a:ea typeface="Calibri"/>
                <a:cs typeface="Calibri"/>
                <a:sym typeface="Calibri"/>
              </a:rPr>
              <a:t>Another option is to filter a date field with logical operators</a:t>
            </a: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n-US" sz="1500" b="1" dirty="0">
                <a:solidFill>
                  <a:srgbClr val="262626"/>
                </a:solidFill>
                <a:latin typeface="Calibri"/>
                <a:ea typeface="Calibri"/>
                <a:cs typeface="Calibri"/>
                <a:sym typeface="Calibri"/>
              </a:rPr>
              <a:t>Feature Engineering</a:t>
            </a:r>
            <a:endParaRPr sz="1500" b="1" i="0" u="none" strike="noStrike" cap="none" dirty="0">
              <a:solidFill>
                <a:srgbClr val="262626"/>
              </a:solidFill>
              <a:highlight>
                <a:srgbClr val="D9D9D9"/>
              </a:highlight>
              <a:latin typeface="Calibri"/>
              <a:ea typeface="Calibri"/>
              <a:cs typeface="Calibri"/>
              <a:sym typeface="Calibri"/>
            </a:endParaRPr>
          </a:p>
          <a:p>
            <a:pPr marL="914400" lvl="1" indent="-323850">
              <a:lnSpc>
                <a:spcPct val="115000"/>
              </a:lnSpc>
              <a:buClr>
                <a:srgbClr val="262626"/>
              </a:buClr>
              <a:buSzPts val="1500"/>
              <a:buFont typeface="Calibri"/>
              <a:buChar char="○"/>
            </a:pPr>
            <a:r>
              <a:rPr lang="en-US" sz="1500" dirty="0">
                <a:solidFill>
                  <a:srgbClr val="262626"/>
                </a:solidFill>
                <a:latin typeface="Calibri"/>
                <a:ea typeface="Calibri"/>
                <a:cs typeface="Calibri"/>
                <a:sym typeface="Calibri"/>
              </a:rPr>
              <a:t>It is interesting to create some variables in the models or to do filtering and </a:t>
            </a:r>
            <a:r>
              <a:rPr lang="en-US" sz="1500" dirty="0" err="1">
                <a:solidFill>
                  <a:srgbClr val="262626"/>
                </a:solidFill>
                <a:latin typeface="Calibri"/>
                <a:ea typeface="Calibri"/>
                <a:cs typeface="Calibri"/>
                <a:sym typeface="Calibri"/>
              </a:rPr>
              <a:t>groupby</a:t>
            </a:r>
            <a:r>
              <a:rPr lang="en-US" sz="1500" dirty="0">
                <a:solidFill>
                  <a:srgbClr val="262626"/>
                </a:solidFill>
                <a:latin typeface="Calibri"/>
                <a:ea typeface="Calibri"/>
                <a:cs typeface="Calibri"/>
                <a:sym typeface="Calibri"/>
              </a:rPr>
              <a:t>. It is done in a similar way as the previous case</a:t>
            </a:r>
            <a:endParaRPr sz="1500" b="0" i="0" u="none" strike="noStrike" cap="none" dirty="0">
              <a:solidFill>
                <a:srgbClr val="262626"/>
              </a:solidFill>
              <a:latin typeface="Calibri"/>
              <a:ea typeface="Calibri"/>
              <a:cs typeface="Calibri"/>
              <a:sym typeface="Calibri"/>
            </a:endParaRPr>
          </a:p>
        </p:txBody>
      </p:sp>
      <p:sp>
        <p:nvSpPr>
          <p:cNvPr id="367" name="Google Shape;367;ge3135fa744_0_85"/>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68" name="Google Shape;368;ge3135fa744_0_85"/>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ge3135fa744_0_126"/>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374" name="Google Shape;374;ge3135fa744_0_126"/>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375" name="Google Shape;375;ge3135fa744_0_126"/>
          <p:cNvSpPr txBox="1"/>
          <p:nvPr/>
        </p:nvSpPr>
        <p:spPr>
          <a:xfrm>
            <a:off x="1200970" y="11786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PANDAS WITH TIME:</a:t>
            </a:r>
            <a:r>
              <a:rPr lang="es-ES" sz="3600" b="1" dirty="0">
                <a:latin typeface="Calibri"/>
                <a:ea typeface="Calibri"/>
                <a:cs typeface="Calibri"/>
                <a:sym typeface="Calibri"/>
              </a:rPr>
              <a:t> PROCESSING II</a:t>
            </a:r>
            <a:endParaRPr sz="4000" b="1" i="0" u="none" strike="noStrike" cap="none" dirty="0">
              <a:solidFill>
                <a:srgbClr val="000000"/>
              </a:solidFill>
              <a:latin typeface="Calibri"/>
              <a:ea typeface="Calibri"/>
              <a:cs typeface="Calibri"/>
              <a:sym typeface="Calibri"/>
            </a:endParaRPr>
          </a:p>
        </p:txBody>
      </p:sp>
      <p:sp>
        <p:nvSpPr>
          <p:cNvPr id="376" name="Google Shape;376;ge3135fa744_0_126"/>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77" name="Google Shape;377;ge3135fa744_0_126"/>
          <p:cNvSpPr txBox="1"/>
          <p:nvPr/>
        </p:nvSpPr>
        <p:spPr>
          <a:xfrm>
            <a:off x="1136775" y="2132250"/>
            <a:ext cx="10736100" cy="4029000"/>
          </a:xfrm>
          <a:prstGeom prst="rect">
            <a:avLst/>
          </a:prstGeom>
          <a:noFill/>
          <a:ln>
            <a:noFill/>
          </a:ln>
        </p:spPr>
        <p:txBody>
          <a:bodyPr spcFirstLastPara="1" wrap="square" lIns="91425" tIns="91425" rIns="91425" bIns="91425" anchor="t" anchorCtr="0">
            <a:spAutoFit/>
          </a:bodyPr>
          <a:lstStyle/>
          <a:p>
            <a:pPr lvl="0">
              <a:lnSpc>
                <a:spcPct val="115000"/>
              </a:lnSpc>
              <a:buSzPts val="1500"/>
            </a:pPr>
            <a:r>
              <a:rPr lang="en-US" sz="1500" dirty="0">
                <a:solidFill>
                  <a:srgbClr val="262626"/>
                </a:solidFill>
                <a:latin typeface="Calibri"/>
                <a:ea typeface="Calibri"/>
                <a:cs typeface="Calibri"/>
                <a:sym typeface="Calibri"/>
              </a:rPr>
              <a:t>Other more specific time series characteristic operations</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They are more efficient with the index as a time date</a:t>
            </a:r>
            <a:r>
              <a:rPr lang="es-ES" sz="1500" b="0" i="0" u="none" strike="noStrike" cap="none" dirty="0">
                <a:solidFill>
                  <a:srgbClr val="262626"/>
                </a:solidFill>
                <a:latin typeface="Calibri"/>
                <a:ea typeface="Calibri"/>
                <a:cs typeface="Calibri"/>
                <a:sym typeface="Calibri"/>
              </a:rPr>
              <a:t>:</a:t>
            </a:r>
            <a:endParaRPr sz="15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err="1">
                <a:solidFill>
                  <a:srgbClr val="262626"/>
                </a:solidFill>
                <a:latin typeface="Calibri"/>
                <a:ea typeface="Calibri"/>
                <a:cs typeface="Calibri"/>
                <a:sym typeface="Calibri"/>
              </a:rPr>
              <a:t>Index</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frequency</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change</a:t>
            </a:r>
            <a:endParaRPr sz="1500" b="0" i="0" u="none" strike="noStrike" cap="none" dirty="0">
              <a:solidFill>
                <a:srgbClr val="262626"/>
              </a:solidFill>
              <a:highlight>
                <a:srgbClr val="D9D9D9"/>
              </a:highlight>
              <a:latin typeface="Calibri"/>
              <a:ea typeface="Calibri"/>
              <a:cs typeface="Calibri"/>
              <a:sym typeface="Calibri"/>
            </a:endParaRPr>
          </a:p>
          <a:p>
            <a:pPr marL="914400" lvl="1" indent="-317500">
              <a:lnSpc>
                <a:spcPct val="115000"/>
              </a:lnSpc>
              <a:buClr>
                <a:srgbClr val="262626"/>
              </a:buClr>
              <a:buSzPts val="1400"/>
              <a:buFont typeface="Calibri"/>
              <a:buChar char="○"/>
            </a:pPr>
            <a:r>
              <a:rPr lang="es-ES" sz="1400" b="0" i="0" u="none" strike="noStrike" cap="none" dirty="0" err="1">
                <a:solidFill>
                  <a:srgbClr val="999999"/>
                </a:solidFill>
                <a:latin typeface="Trebuchet MS"/>
                <a:ea typeface="Trebuchet MS"/>
                <a:cs typeface="Trebuchet MS"/>
                <a:sym typeface="Trebuchet MS"/>
              </a:rPr>
              <a:t>df</a:t>
            </a:r>
            <a:r>
              <a:rPr lang="es-ES" sz="1400" b="0" i="0" u="none" strike="noStrike" cap="none" dirty="0">
                <a:solidFill>
                  <a:srgbClr val="999999"/>
                </a:solidFill>
                <a:latin typeface="Trebuchet MS"/>
                <a:ea typeface="Trebuchet MS"/>
                <a:cs typeface="Trebuchet MS"/>
                <a:sym typeface="Trebuchet MS"/>
              </a:rPr>
              <a:t> = df.as </a:t>
            </a:r>
            <a:r>
              <a:rPr lang="es-ES" sz="1400" b="0" i="0" u="none" strike="noStrike" cap="none" dirty="0" err="1">
                <a:solidFill>
                  <a:srgbClr val="999999"/>
                </a:solidFill>
                <a:latin typeface="Trebuchet MS"/>
                <a:ea typeface="Trebuchet MS"/>
                <a:cs typeface="Trebuchet MS"/>
                <a:sym typeface="Trebuchet MS"/>
              </a:rPr>
              <a:t>freq</a:t>
            </a:r>
            <a:r>
              <a:rPr lang="es-ES" sz="1400" b="0" i="0" u="none" strike="noStrike" cap="none" dirty="0">
                <a:solidFill>
                  <a:srgbClr val="999999"/>
                </a:solidFill>
                <a:latin typeface="Trebuchet MS"/>
                <a:ea typeface="Trebuchet MS"/>
                <a:cs typeface="Trebuchet MS"/>
                <a:sym typeface="Trebuchet MS"/>
              </a:rPr>
              <a:t>('D'),</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although</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it</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also</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resamples</a:t>
            </a:r>
            <a:endParaRPr sz="1400" b="0" i="0" u="none" strike="noStrike" cap="none" dirty="0">
              <a:solidFill>
                <a:srgbClr val="262626"/>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n-US" sz="1500" b="1" dirty="0">
                <a:solidFill>
                  <a:srgbClr val="262626"/>
                </a:solidFill>
                <a:latin typeface="Calibri"/>
                <a:ea typeface="Calibri"/>
                <a:cs typeface="Calibri"/>
                <a:sym typeface="Calibri"/>
              </a:rPr>
              <a:t>Move a value through rows</a:t>
            </a:r>
            <a:endParaRPr sz="1500" b="0" i="0" u="none" strike="noStrike" cap="none" dirty="0">
              <a:solidFill>
                <a:srgbClr val="262626"/>
              </a:solidFill>
              <a:highlight>
                <a:srgbClr val="D9D9D9"/>
              </a:highlight>
              <a:latin typeface="Calibri"/>
              <a:ea typeface="Calibri"/>
              <a:cs typeface="Calibri"/>
              <a:sym typeface="Calibri"/>
            </a:endParaRPr>
          </a:p>
          <a:p>
            <a:pPr marL="914400" lvl="1" indent="-317500">
              <a:lnSpc>
                <a:spcPct val="115000"/>
              </a:lnSpc>
              <a:buClr>
                <a:srgbClr val="262626"/>
              </a:buClr>
              <a:buSzPts val="1400"/>
              <a:buFont typeface="Calibri"/>
              <a:buChar char="○"/>
            </a:pPr>
            <a:r>
              <a:rPr lang="es-ES" dirty="0">
                <a:solidFill>
                  <a:srgbClr val="262626"/>
                </a:solidFill>
                <a:latin typeface="Calibri"/>
                <a:ea typeface="Calibri"/>
                <a:cs typeface="Calibri"/>
                <a:sym typeface="Calibri"/>
              </a:rPr>
              <a:t>Forwards: </a:t>
            </a:r>
            <a:r>
              <a:rPr lang="es-ES" sz="1400" b="0" i="0" u="none" strike="noStrike" cap="none" dirty="0">
                <a:solidFill>
                  <a:srgbClr val="999999"/>
                </a:solidFill>
                <a:latin typeface="Trebuchet MS"/>
                <a:ea typeface="Trebuchet MS"/>
                <a:cs typeface="Trebuchet MS"/>
                <a:sym typeface="Trebuchet MS"/>
              </a:rPr>
              <a:t>shift</a:t>
            </a:r>
            <a:endParaRPr sz="1400" b="0" i="0" u="none" strike="noStrike" cap="none" dirty="0">
              <a:solidFill>
                <a:srgbClr val="262626"/>
              </a:solidFill>
              <a:latin typeface="Calibri"/>
              <a:ea typeface="Calibri"/>
              <a:cs typeface="Calibri"/>
              <a:sym typeface="Calibri"/>
            </a:endParaRPr>
          </a:p>
          <a:p>
            <a:pPr marL="914400" lvl="1" indent="-317500">
              <a:lnSpc>
                <a:spcPct val="115000"/>
              </a:lnSpc>
              <a:buClr>
                <a:srgbClr val="262626"/>
              </a:buClr>
              <a:buSzPts val="1400"/>
              <a:buFont typeface="Calibri"/>
              <a:buChar char="○"/>
            </a:pPr>
            <a:r>
              <a:rPr lang="es-ES" dirty="0" err="1">
                <a:solidFill>
                  <a:srgbClr val="262626"/>
                </a:solidFill>
                <a:latin typeface="Calibri"/>
                <a:ea typeface="Calibri"/>
                <a:cs typeface="Calibri"/>
                <a:sym typeface="Calibri"/>
              </a:rPr>
              <a:t>Backwards</a:t>
            </a:r>
            <a:r>
              <a:rPr lang="es-ES" dirty="0">
                <a:solidFill>
                  <a:srgbClr val="262626"/>
                </a:solidFill>
                <a:latin typeface="Calibri"/>
                <a:ea typeface="Calibri"/>
                <a:cs typeface="Calibri"/>
                <a:sym typeface="Calibri"/>
              </a:rPr>
              <a:t>: </a:t>
            </a:r>
            <a:r>
              <a:rPr lang="es-ES" sz="1400" b="0" i="0" u="none" strike="noStrike" cap="none" dirty="0">
                <a:solidFill>
                  <a:srgbClr val="999999"/>
                </a:solidFill>
                <a:latin typeface="Trebuchet MS"/>
                <a:ea typeface="Trebuchet MS"/>
                <a:cs typeface="Trebuchet MS"/>
                <a:sym typeface="Trebuchet MS"/>
              </a:rPr>
              <a:t>shift(</a:t>
            </a:r>
            <a:r>
              <a:rPr lang="es-ES" sz="1400" b="0" i="0" u="none" strike="noStrike" cap="none" dirty="0" err="1">
                <a:solidFill>
                  <a:srgbClr val="999999"/>
                </a:solidFill>
                <a:latin typeface="Trebuchet MS"/>
                <a:ea typeface="Trebuchet MS"/>
                <a:cs typeface="Trebuchet MS"/>
                <a:sym typeface="Trebuchet MS"/>
              </a:rPr>
              <a:t>periods</a:t>
            </a:r>
            <a:r>
              <a:rPr lang="es-ES" sz="1400" b="0" i="0" u="none" strike="noStrike" cap="none" dirty="0">
                <a:solidFill>
                  <a:srgbClr val="999999"/>
                </a:solidFill>
                <a:latin typeface="Trebuchet MS"/>
                <a:ea typeface="Trebuchet MS"/>
                <a:cs typeface="Trebuchet MS"/>
                <a:sym typeface="Trebuchet MS"/>
              </a:rPr>
              <a:t> = -1)</a:t>
            </a:r>
            <a:endParaRPr sz="1400" b="0" i="0" u="none" strike="noStrike" cap="none" dirty="0">
              <a:solidFill>
                <a:srgbClr val="262626"/>
              </a:solidFill>
              <a:latin typeface="Calibri"/>
              <a:ea typeface="Calibri"/>
              <a:cs typeface="Calibri"/>
              <a:sym typeface="Calibri"/>
            </a:endParaRPr>
          </a:p>
          <a:p>
            <a:pPr marL="914400" marR="0" lvl="0" indent="0" algn="l" rtl="0">
              <a:lnSpc>
                <a:spcPct val="115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err="1">
                <a:solidFill>
                  <a:srgbClr val="262626"/>
                </a:solidFill>
                <a:latin typeface="Calibri"/>
                <a:ea typeface="Calibri"/>
                <a:cs typeface="Calibri"/>
                <a:sym typeface="Calibri"/>
              </a:rPr>
              <a:t>Operations</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between</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rows</a:t>
            </a:r>
            <a:endParaRPr sz="1500" b="1" i="0" u="none" strike="noStrike" cap="none" dirty="0">
              <a:solidFill>
                <a:srgbClr val="262626"/>
              </a:solidFill>
              <a:highlight>
                <a:srgbClr val="D9D9D9"/>
              </a:highlight>
              <a:latin typeface="Calibri"/>
              <a:ea typeface="Calibri"/>
              <a:cs typeface="Calibri"/>
              <a:sym typeface="Calibri"/>
            </a:endParaRPr>
          </a:p>
          <a:p>
            <a:pPr marL="914400" lvl="1" indent="-317500">
              <a:lnSpc>
                <a:spcPct val="115000"/>
              </a:lnSpc>
              <a:buClr>
                <a:srgbClr val="262626"/>
              </a:buClr>
              <a:buSzPts val="1400"/>
              <a:buFont typeface="Calibri"/>
              <a:buChar char="○"/>
            </a:pPr>
            <a:r>
              <a:rPr lang="es-ES" dirty="0" err="1">
                <a:solidFill>
                  <a:srgbClr val="262626"/>
                </a:solidFill>
                <a:latin typeface="Calibri"/>
                <a:ea typeface="Calibri"/>
                <a:cs typeface="Calibri"/>
                <a:sym typeface="Calibri"/>
              </a:rPr>
              <a:t>Difference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Difference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between</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values</a:t>
            </a:r>
            <a:r>
              <a:rPr lang="es-ES"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diff</a:t>
            </a:r>
            <a:endParaRPr sz="1400" b="0" i="0" u="none" strike="noStrike" cap="none" dirty="0">
              <a:solidFill>
                <a:srgbClr val="262626"/>
              </a:solidFill>
              <a:latin typeface="Calibri"/>
              <a:ea typeface="Calibri"/>
              <a:cs typeface="Calibri"/>
              <a:sym typeface="Calibri"/>
            </a:endParaRPr>
          </a:p>
          <a:p>
            <a:pPr marL="914400" lvl="1" indent="-317500">
              <a:lnSpc>
                <a:spcPct val="115000"/>
              </a:lnSpc>
              <a:buClr>
                <a:srgbClr val="262626"/>
              </a:buClr>
              <a:buSzPts val="1400"/>
              <a:buFont typeface="Calibri"/>
              <a:buChar char="○"/>
            </a:pPr>
            <a:r>
              <a:rPr lang="es-ES" dirty="0" err="1">
                <a:solidFill>
                  <a:srgbClr val="262626"/>
                </a:solidFill>
                <a:latin typeface="Calibri"/>
                <a:ea typeface="Calibri"/>
                <a:cs typeface="Calibri"/>
                <a:sym typeface="Calibri"/>
              </a:rPr>
              <a:t>Percentage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difference</a:t>
            </a:r>
            <a:r>
              <a:rPr lang="es-ES" dirty="0">
                <a:solidFill>
                  <a:srgbClr val="262626"/>
                </a:solidFill>
                <a:latin typeface="Calibri"/>
                <a:ea typeface="Calibri"/>
                <a:cs typeface="Calibri"/>
                <a:sym typeface="Calibri"/>
              </a:rPr>
              <a:t>: </a:t>
            </a:r>
            <a:r>
              <a:rPr lang="es-ES" sz="1400" b="0" i="0" u="none" strike="noStrike" cap="none" dirty="0" err="1">
                <a:solidFill>
                  <a:srgbClr val="262626"/>
                </a:solidFill>
                <a:latin typeface="Calibri"/>
                <a:ea typeface="Calibri"/>
                <a:cs typeface="Calibri"/>
                <a:sym typeface="Calibri"/>
              </a:rPr>
              <a:t>Pct</a:t>
            </a:r>
            <a:r>
              <a:rPr lang="es-ES" sz="1400" b="0" i="0" u="none" strike="noStrike" cap="none" dirty="0">
                <a:solidFill>
                  <a:srgbClr val="262626"/>
                </a:solidFill>
                <a:latin typeface="Calibri"/>
                <a:ea typeface="Calibri"/>
                <a:cs typeface="Calibri"/>
                <a:sym typeface="Calibri"/>
              </a:rPr>
              <a:t> </a:t>
            </a:r>
            <a:r>
              <a:rPr lang="es-ES" sz="1400" b="0" i="0" u="none" strike="noStrike" cap="none" dirty="0" err="1">
                <a:solidFill>
                  <a:srgbClr val="262626"/>
                </a:solidFill>
                <a:latin typeface="Calibri"/>
                <a:ea typeface="Calibri"/>
                <a:cs typeface="Calibri"/>
                <a:sym typeface="Calibri"/>
              </a:rPr>
              <a:t>Changes</a:t>
            </a:r>
            <a:r>
              <a:rPr lang="es-ES" sz="1400" b="0" i="0" u="none" strike="noStrike" cap="none"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pct_change</a:t>
            </a:r>
            <a:endParaRPr sz="1400" b="0" i="0" u="none" strike="noStrike" cap="none" dirty="0">
              <a:solidFill>
                <a:srgbClr val="262626"/>
              </a:solidFill>
              <a:latin typeface="Calibri"/>
              <a:ea typeface="Calibri"/>
              <a:cs typeface="Calibri"/>
              <a:sym typeface="Calibri"/>
            </a:endParaRPr>
          </a:p>
          <a:p>
            <a:pPr marL="914400" lvl="1" indent="-317500">
              <a:lnSpc>
                <a:spcPct val="115000"/>
              </a:lnSpc>
              <a:buClr>
                <a:srgbClr val="262626"/>
              </a:buClr>
              <a:buSzPts val="1400"/>
              <a:buFont typeface="Calibri"/>
              <a:buChar char="○"/>
            </a:pPr>
            <a:r>
              <a:rPr lang="es-ES" dirty="0" err="1">
                <a:solidFill>
                  <a:srgbClr val="262626"/>
                </a:solidFill>
                <a:latin typeface="Calibri"/>
                <a:ea typeface="Calibri"/>
                <a:cs typeface="Calibri"/>
                <a:sym typeface="Calibri"/>
              </a:rPr>
              <a:t>Moving</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average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of</a:t>
            </a:r>
            <a:r>
              <a:rPr lang="es-ES" dirty="0">
                <a:solidFill>
                  <a:srgbClr val="262626"/>
                </a:solidFill>
                <a:latin typeface="Calibri"/>
                <a:ea typeface="Calibri"/>
                <a:cs typeface="Calibri"/>
                <a:sym typeface="Calibri"/>
              </a:rPr>
              <a:t> a </a:t>
            </a:r>
            <a:r>
              <a:rPr lang="es-ES" dirty="0" err="1">
                <a:solidFill>
                  <a:srgbClr val="262626"/>
                </a:solidFill>
                <a:latin typeface="Calibri"/>
                <a:ea typeface="Calibri"/>
                <a:cs typeface="Calibri"/>
                <a:sym typeface="Calibri"/>
              </a:rPr>
              <a:t>Period</a:t>
            </a:r>
            <a:r>
              <a:rPr lang="es-ES" dirty="0">
                <a:solidFill>
                  <a:srgbClr val="262626"/>
                </a:solidFill>
                <a:latin typeface="Calibri"/>
                <a:ea typeface="Calibri"/>
                <a:cs typeface="Calibri"/>
                <a:sym typeface="Calibri"/>
              </a:rPr>
              <a:t>): </a:t>
            </a:r>
            <a:r>
              <a:rPr lang="es-ES" sz="1400" b="0" i="0" u="none" strike="noStrike" cap="none" dirty="0" err="1">
                <a:solidFill>
                  <a:srgbClr val="999999"/>
                </a:solidFill>
                <a:latin typeface="Trebuchet MS"/>
                <a:ea typeface="Trebuchet MS"/>
                <a:cs typeface="Trebuchet MS"/>
                <a:sym typeface="Trebuchet MS"/>
              </a:rPr>
              <a:t>rolling</a:t>
            </a:r>
            <a:endParaRPr sz="1400" b="0" i="0" u="none" strike="noStrike" cap="none" dirty="0">
              <a:solidFill>
                <a:srgbClr val="262626"/>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378" name="Google Shape;378;ge3135fa744_0_126"/>
          <p:cNvPicPr preferRelativeResize="0"/>
          <p:nvPr/>
        </p:nvPicPr>
        <p:blipFill rotWithShape="1">
          <a:blip r:embed="rId5">
            <a:alphaModFix/>
          </a:blip>
          <a:srcRect/>
          <a:stretch/>
        </p:blipFill>
        <p:spPr>
          <a:xfrm>
            <a:off x="5969571" y="3073500"/>
            <a:ext cx="5606801" cy="2669625"/>
          </a:xfrm>
          <a:prstGeom prst="rect">
            <a:avLst/>
          </a:prstGeom>
          <a:noFill/>
          <a:ln>
            <a:noFill/>
          </a:ln>
        </p:spPr>
      </p:pic>
      <p:sp>
        <p:nvSpPr>
          <p:cNvPr id="379" name="Google Shape;379;ge3135fa744_0_126"/>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380" name="Google Shape;380;ge3135fa744_0_126"/>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ge0e5efc294_0_668"/>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386" name="Google Shape;386;ge0e5efc294_0_668"/>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387" name="Google Shape;387;ge0e5efc294_0_668"/>
          <p:cNvSpPr txBox="1"/>
          <p:nvPr/>
        </p:nvSpPr>
        <p:spPr>
          <a:xfrm>
            <a:off x="120097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PANDAS WITH TIME: </a:t>
            </a:r>
            <a:r>
              <a:rPr lang="es-ES" sz="3600" b="1" i="0" u="none" strike="noStrike" cap="none" dirty="0">
                <a:solidFill>
                  <a:srgbClr val="000000"/>
                </a:solidFill>
                <a:latin typeface="Calibri"/>
                <a:ea typeface="Calibri"/>
                <a:cs typeface="Calibri"/>
                <a:sym typeface="Calibri"/>
              </a:rPr>
              <a:t>RESAMPLING</a:t>
            </a:r>
            <a:endParaRPr sz="4000" b="1" i="0" u="none" strike="noStrike" cap="none" dirty="0">
              <a:solidFill>
                <a:srgbClr val="000000"/>
              </a:solidFill>
              <a:latin typeface="Calibri"/>
              <a:ea typeface="Calibri"/>
              <a:cs typeface="Calibri"/>
              <a:sym typeface="Calibri"/>
            </a:endParaRPr>
          </a:p>
        </p:txBody>
      </p:sp>
      <p:pic>
        <p:nvPicPr>
          <p:cNvPr id="388" name="Google Shape;388;ge0e5efc294_0_668"/>
          <p:cNvPicPr preferRelativeResize="0"/>
          <p:nvPr/>
        </p:nvPicPr>
        <p:blipFill rotWithShape="1">
          <a:blip r:embed="rId5">
            <a:alphaModFix/>
          </a:blip>
          <a:srcRect l="-4640" r="4639"/>
          <a:stretch/>
        </p:blipFill>
        <p:spPr>
          <a:xfrm>
            <a:off x="6752125" y="2791200"/>
            <a:ext cx="4676900" cy="2528350"/>
          </a:xfrm>
          <a:prstGeom prst="rect">
            <a:avLst/>
          </a:prstGeom>
          <a:noFill/>
          <a:ln>
            <a:noFill/>
          </a:ln>
        </p:spPr>
      </p:pic>
      <p:sp>
        <p:nvSpPr>
          <p:cNvPr id="389" name="Google Shape;389;ge0e5efc294_0_668"/>
          <p:cNvSpPr txBox="1"/>
          <p:nvPr/>
        </p:nvSpPr>
        <p:spPr>
          <a:xfrm>
            <a:off x="1058200" y="2042950"/>
            <a:ext cx="5923500" cy="4045723"/>
          </a:xfrm>
          <a:prstGeom prst="rect">
            <a:avLst/>
          </a:prstGeom>
          <a:noFill/>
          <a:ln>
            <a:noFill/>
          </a:ln>
        </p:spPr>
        <p:txBody>
          <a:bodyPr spcFirstLastPara="1" wrap="square" lIns="0" tIns="0" rIns="0" bIns="0" anchor="t" anchorCtr="0">
            <a:spAutoFit/>
          </a:bodyPr>
          <a:lstStyle/>
          <a:p>
            <a:pPr lvl="0">
              <a:buClr>
                <a:schemeClr val="dk1"/>
              </a:buClr>
              <a:buSzPts val="1100"/>
            </a:pPr>
            <a:r>
              <a:rPr lang="en-US" sz="1500" dirty="0">
                <a:solidFill>
                  <a:srgbClr val="262626"/>
                </a:solidFill>
                <a:latin typeface="Calibri"/>
                <a:ea typeface="Calibri"/>
                <a:cs typeface="Calibri"/>
                <a:sym typeface="Calibri"/>
              </a:rPr>
              <a:t>Time series give us a value in an instant of time. Sometimes, it is necessary to adapt the values to other instants/time intervals, either by:</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dirty="0" err="1">
                <a:solidFill>
                  <a:srgbClr val="262626"/>
                </a:solidFill>
                <a:latin typeface="Calibri"/>
                <a:ea typeface="Calibri"/>
                <a:cs typeface="Calibri"/>
                <a:sym typeface="Calibri"/>
              </a:rPr>
              <a:t>Need</a:t>
            </a:r>
            <a:r>
              <a:rPr lang="es-ES" sz="1500"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of</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greater</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granularity</a:t>
            </a:r>
            <a:r>
              <a:rPr lang="es-ES" sz="1500" b="0" i="0" u="none" strike="noStrike" cap="none" dirty="0">
                <a:solidFill>
                  <a:srgbClr val="262626"/>
                </a:solidFill>
                <a:latin typeface="Calibri"/>
                <a:ea typeface="Calibri"/>
                <a:cs typeface="Calibri"/>
                <a:sym typeface="Calibri"/>
              </a:rPr>
              <a:t>: </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longer</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intervals</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0" i="0" u="none" strike="noStrike" cap="none" dirty="0" err="1">
                <a:solidFill>
                  <a:srgbClr val="262626"/>
                </a:solidFill>
                <a:latin typeface="Calibri"/>
                <a:ea typeface="Calibri"/>
                <a:cs typeface="Calibri"/>
                <a:sym typeface="Calibri"/>
              </a:rPr>
              <a:t>Need</a:t>
            </a:r>
            <a:r>
              <a:rPr lang="es-ES" sz="1500" b="0" i="0" u="none" strike="noStrike" cap="none"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of</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lower</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granularity</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shorter</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intervals</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dirty="0" err="1">
                <a:solidFill>
                  <a:srgbClr val="262626"/>
                </a:solidFill>
                <a:latin typeface="Calibri"/>
                <a:ea typeface="Calibri"/>
                <a:cs typeface="Calibri"/>
                <a:sym typeface="Calibri"/>
              </a:rPr>
              <a:t>Need</a:t>
            </a:r>
            <a:r>
              <a:rPr lang="es-ES" sz="1500"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of</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other</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intervals</a:t>
            </a:r>
            <a:r>
              <a:rPr lang="es-ES" sz="1500" b="0" i="0" u="none" strike="noStrike" cap="none"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different</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intervals</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lvl="0">
              <a:buClr>
                <a:schemeClr val="dk1"/>
              </a:buClr>
              <a:buSzPts val="1100"/>
            </a:pPr>
            <a:r>
              <a:rPr lang="en-US" sz="1500" dirty="0">
                <a:solidFill>
                  <a:srgbClr val="262626"/>
                </a:solidFill>
                <a:latin typeface="Calibri"/>
                <a:ea typeface="Calibri"/>
                <a:cs typeface="Calibri"/>
                <a:sym typeface="Calibri"/>
              </a:rPr>
              <a:t>Pandas offers the function of resampling the </a:t>
            </a:r>
            <a:r>
              <a:rPr lang="en-US" sz="1500" dirty="0" err="1">
                <a:solidFill>
                  <a:srgbClr val="262626"/>
                </a:solidFill>
                <a:latin typeface="Calibri"/>
                <a:ea typeface="Calibri"/>
                <a:cs typeface="Calibri"/>
                <a:sym typeface="Calibri"/>
              </a:rPr>
              <a:t>dataframe</a:t>
            </a:r>
            <a:r>
              <a:rPr lang="en-US" sz="1500" dirty="0">
                <a:solidFill>
                  <a:srgbClr val="262626"/>
                </a:solidFill>
                <a:latin typeface="Calibri"/>
                <a:ea typeface="Calibri"/>
                <a:cs typeface="Calibri"/>
                <a:sym typeface="Calibri"/>
              </a:rPr>
              <a:t> without the need to make a </a:t>
            </a:r>
            <a:r>
              <a:rPr lang="en-US" sz="1500" dirty="0" err="1">
                <a:solidFill>
                  <a:srgbClr val="262626"/>
                </a:solidFill>
                <a:latin typeface="Calibri"/>
                <a:ea typeface="Calibri"/>
                <a:cs typeface="Calibri"/>
                <a:sym typeface="Calibri"/>
              </a:rPr>
              <a:t>groupby</a:t>
            </a:r>
            <a:r>
              <a:rPr lang="en-US" sz="1500" dirty="0">
                <a:solidFill>
                  <a:srgbClr val="262626"/>
                </a:solidFill>
                <a:latin typeface="Calibri"/>
                <a:ea typeface="Calibri"/>
                <a:cs typeface="Calibri"/>
                <a:sym typeface="Calibri"/>
              </a:rPr>
              <a:t> (although it can also be combined), resampling can be done in many ways:
</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Backwards</a:t>
            </a:r>
            <a:r>
              <a:rPr lang="es-ES" sz="1500" b="1" dirty="0">
                <a:solidFill>
                  <a:srgbClr val="262626"/>
                </a:solidFill>
                <a:latin typeface="Calibri"/>
                <a:ea typeface="Calibri"/>
                <a:cs typeface="Calibri"/>
                <a:sym typeface="Calibri"/>
              </a:rPr>
              <a:t> </a:t>
            </a:r>
            <a:r>
              <a:rPr lang="es-ES" sz="1500" dirty="0">
                <a:solidFill>
                  <a:srgbClr val="262626"/>
                </a:solidFill>
                <a:latin typeface="Calibri"/>
                <a:ea typeface="Calibri"/>
                <a:cs typeface="Calibri"/>
                <a:sym typeface="Calibri"/>
              </a:rPr>
              <a:t>(</a:t>
            </a:r>
            <a:r>
              <a:rPr lang="es-ES" sz="1500" b="0" i="0" u="none" strike="noStrike" cap="none" dirty="0" err="1">
                <a:solidFill>
                  <a:srgbClr val="262626"/>
                </a:solidFill>
                <a:latin typeface="Calibri"/>
                <a:ea typeface="Calibri"/>
                <a:cs typeface="Calibri"/>
                <a:sym typeface="Calibri"/>
              </a:rPr>
              <a:t>backfill</a:t>
            </a:r>
            <a:r>
              <a:rPr lang="es-ES" sz="1500" b="0" i="0" u="none" strike="noStrike" cap="none" dirty="0">
                <a:solidFill>
                  <a:srgbClr val="262626"/>
                </a:solidFill>
                <a:latin typeface="Calibri"/>
                <a:ea typeface="Calibri"/>
                <a:cs typeface="Calibri"/>
                <a:sym typeface="Calibri"/>
              </a:rPr>
              <a:t>): </a:t>
            </a:r>
            <a:r>
              <a:rPr lang="es-ES" sz="1500" b="0" i="0" u="none" strike="noStrike" cap="none" dirty="0" err="1">
                <a:solidFill>
                  <a:srgbClr val="262626"/>
                </a:solidFill>
                <a:latin typeface="Calibri"/>
                <a:ea typeface="Calibri"/>
                <a:cs typeface="Calibri"/>
                <a:sym typeface="Calibri"/>
              </a:rPr>
              <a:t>Fills</a:t>
            </a:r>
            <a:r>
              <a:rPr lang="es-ES" sz="1500" b="0" i="0" u="none" strike="noStrike" cap="none" dirty="0">
                <a:solidFill>
                  <a:srgbClr val="262626"/>
                </a:solidFill>
                <a:latin typeface="Calibri"/>
                <a:ea typeface="Calibri"/>
                <a:cs typeface="Calibri"/>
                <a:sym typeface="Calibri"/>
              </a:rPr>
              <a:t> in gaps </a:t>
            </a:r>
            <a:r>
              <a:rPr lang="es-ES" sz="1500" b="0" i="0" u="none" strike="noStrike" cap="none" dirty="0" err="1">
                <a:solidFill>
                  <a:srgbClr val="262626"/>
                </a:solidFill>
                <a:latin typeface="Calibri"/>
                <a:ea typeface="Calibri"/>
                <a:cs typeface="Calibri"/>
                <a:sym typeface="Calibri"/>
              </a:rPr>
              <a:t>with</a:t>
            </a:r>
            <a:r>
              <a:rPr lang="es-ES" sz="1500" b="0" i="0" u="none" strike="noStrike" cap="none" dirty="0">
                <a:solidFill>
                  <a:srgbClr val="262626"/>
                </a:solidFill>
                <a:latin typeface="Calibri"/>
                <a:ea typeface="Calibri"/>
                <a:cs typeface="Calibri"/>
                <a:sym typeface="Calibri"/>
              </a:rPr>
              <a:t> </a:t>
            </a:r>
            <a:r>
              <a:rPr lang="es-ES" sz="1500" b="0" i="0" u="none" strike="noStrike" cap="none" dirty="0" err="1">
                <a:solidFill>
                  <a:srgbClr val="262626"/>
                </a:solidFill>
                <a:latin typeface="Calibri"/>
                <a:ea typeface="Calibri"/>
                <a:cs typeface="Calibri"/>
                <a:sym typeface="Calibri"/>
              </a:rPr>
              <a:t>values</a:t>
            </a:r>
            <a:r>
              <a:rPr lang="es-ES" sz="1500" b="0" i="0" u="none" strike="noStrike" cap="none" dirty="0">
                <a:solidFill>
                  <a:srgbClr val="262626"/>
                </a:solidFill>
                <a:latin typeface="Calibri"/>
                <a:ea typeface="Calibri"/>
                <a:cs typeface="Calibri"/>
                <a:sym typeface="Calibri"/>
              </a:rPr>
              <a:t> </a:t>
            </a:r>
            <a:r>
              <a:rPr lang="es-ES" sz="1500" b="0" i="0" u="none" strike="noStrike" cap="none" dirty="0" err="1">
                <a:solidFill>
                  <a:srgbClr val="262626"/>
                </a:solidFill>
                <a:latin typeface="Calibri"/>
                <a:ea typeface="Calibri"/>
                <a:cs typeface="Calibri"/>
                <a:sym typeface="Calibri"/>
              </a:rPr>
              <a:t>ahead</a:t>
            </a:r>
            <a:r>
              <a:rPr lang="es-ES" sz="1500" b="0" i="0" u="none" strike="noStrike" cap="none" dirty="0">
                <a:solidFill>
                  <a:srgbClr val="262626"/>
                </a:solidFill>
                <a:latin typeface="Calibri"/>
                <a:ea typeface="Calibri"/>
                <a:cs typeface="Calibri"/>
                <a:sym typeface="Calibri"/>
              </a:rPr>
              <a:t>.</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a:solidFill>
                  <a:srgbClr val="262626"/>
                </a:solidFill>
                <a:latin typeface="Calibri"/>
                <a:ea typeface="Calibri"/>
                <a:cs typeface="Calibri"/>
                <a:sym typeface="Calibri"/>
              </a:rPr>
              <a:t>Forward </a:t>
            </a:r>
            <a:r>
              <a:rPr lang="es-ES" sz="1500" i="0" u="none" strike="noStrike" cap="none" dirty="0">
                <a:solidFill>
                  <a:srgbClr val="262626"/>
                </a:solidFill>
                <a:latin typeface="Calibri"/>
                <a:ea typeface="Calibri"/>
                <a:cs typeface="Calibri"/>
                <a:sym typeface="Calibri"/>
              </a:rPr>
              <a:t>(</a:t>
            </a:r>
            <a:r>
              <a:rPr lang="es-ES" sz="1500" b="0" i="0" u="none" strike="noStrike" cap="none" dirty="0" err="1">
                <a:solidFill>
                  <a:srgbClr val="262626"/>
                </a:solidFill>
                <a:latin typeface="Calibri"/>
                <a:ea typeface="Calibri"/>
                <a:cs typeface="Calibri"/>
                <a:sym typeface="Calibri"/>
              </a:rPr>
              <a:t>forwardfill</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Fills in gaps with previous values.</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n-US" sz="1500" b="1" dirty="0">
                <a:solidFill>
                  <a:srgbClr val="262626"/>
                </a:solidFill>
                <a:latin typeface="Calibri"/>
                <a:ea typeface="Calibri"/>
                <a:cs typeface="Calibri"/>
                <a:sym typeface="Calibri"/>
              </a:rPr>
              <a:t>With the average or interpolating</a:t>
            </a:r>
            <a:r>
              <a:rPr lang="es-ES" sz="1500" b="1" i="0" u="none" strike="noStrike" cap="none"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using</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both</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values</a:t>
            </a:r>
            <a:endParaRPr sz="15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500"/>
              <a:buFont typeface="Arial"/>
              <a:buNone/>
            </a:pPr>
            <a:endParaRPr sz="1500" b="1" i="0" u="none" strike="noStrike" cap="none" dirty="0">
              <a:solidFill>
                <a:srgbClr val="262626"/>
              </a:solidFill>
              <a:latin typeface="Calibri"/>
              <a:ea typeface="Calibri"/>
              <a:cs typeface="Calibri"/>
              <a:sym typeface="Calibri"/>
            </a:endParaRPr>
          </a:p>
          <a:p>
            <a:pPr lvl="0">
              <a:lnSpc>
                <a:spcPct val="115000"/>
              </a:lnSpc>
              <a:buSzPts val="1500"/>
            </a:pPr>
            <a:r>
              <a:rPr lang="en-US" sz="1500" dirty="0">
                <a:solidFill>
                  <a:srgbClr val="262626"/>
                </a:solidFill>
                <a:latin typeface="Calibri"/>
                <a:ea typeface="Calibri"/>
                <a:cs typeface="Calibri"/>
                <a:sym typeface="Calibri"/>
              </a:rPr>
              <a:t>This method is similar for the filling of NAs</a:t>
            </a:r>
            <a:endParaRPr sz="1500" b="0"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0" i="0" u="none" strike="noStrike" cap="none" dirty="0">
              <a:solidFill>
                <a:srgbClr val="262626"/>
              </a:solidFill>
              <a:latin typeface="Calibri"/>
              <a:ea typeface="Calibri"/>
              <a:cs typeface="Calibri"/>
              <a:sym typeface="Calibri"/>
            </a:endParaRPr>
          </a:p>
        </p:txBody>
      </p:sp>
      <p:sp>
        <p:nvSpPr>
          <p:cNvPr id="390" name="Google Shape;390;ge0e5efc294_0_668"/>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1" name="Google Shape;391;ge0e5efc294_0_668"/>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2" name="Google Shape;392;ge0e5efc294_0_668"/>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e3135fa744_0_72"/>
          <p:cNvSpPr/>
          <p:nvPr/>
        </p:nvSpPr>
        <p:spPr>
          <a:xfrm>
            <a:off x="4083575" y="3560850"/>
            <a:ext cx="3716700" cy="2409000"/>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ge3135fa744_0_72"/>
          <p:cNvSpPr/>
          <p:nvPr/>
        </p:nvSpPr>
        <p:spPr>
          <a:xfrm>
            <a:off x="545227" y="3741425"/>
            <a:ext cx="3258900" cy="738600"/>
          </a:xfrm>
          <a:prstGeom prst="rect">
            <a:avLst/>
          </a:prstGeom>
          <a:noFill/>
          <a:ln>
            <a:noFill/>
          </a:ln>
        </p:spPr>
        <p:txBody>
          <a:bodyPr spcFirstLastPara="1" wrap="square" lIns="91425" tIns="45700" rIns="91425" bIns="45700" anchor="t" anchorCtr="0">
            <a:noAutofit/>
          </a:bodyPr>
          <a:lstStyle/>
          <a:p>
            <a:pPr lvl="0" algn="just">
              <a:buSzPts val="1200"/>
            </a:pPr>
            <a:r>
              <a:rPr lang="en-US" sz="1200" dirty="0">
                <a:solidFill>
                  <a:srgbClr val="262626"/>
                </a:solidFill>
                <a:latin typeface="Calibri"/>
                <a:ea typeface="Calibri"/>
                <a:cs typeface="Calibri"/>
                <a:sym typeface="Calibri"/>
              </a:rPr>
              <a:t>They are the most typical visualizations for temporal values and show us the evolution of a variable over time. With the X axis with time and on the y axis and the variable analyzed. Each point represents a sample. Most of the time it is a line plot, although we can also use scatter, bars, area plots</a:t>
            </a:r>
            <a:r>
              <a:rPr lang="es-ES" sz="1200" b="0" i="0" u="none" strike="noStrike" cap="none" dirty="0">
                <a:solidFill>
                  <a:srgbClr val="262626"/>
                </a:solidFill>
                <a:latin typeface="Calibri"/>
                <a:ea typeface="Calibri"/>
                <a:cs typeface="Calibri"/>
                <a:sym typeface="Calibri"/>
              </a:rPr>
              <a:t>. </a:t>
            </a:r>
            <a:endParaRPr sz="12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262626"/>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262626"/>
              </a:solidFill>
              <a:latin typeface="Calibri"/>
              <a:ea typeface="Calibri"/>
              <a:cs typeface="Calibri"/>
              <a:sym typeface="Calibri"/>
            </a:endParaRPr>
          </a:p>
        </p:txBody>
      </p:sp>
      <p:sp>
        <p:nvSpPr>
          <p:cNvPr id="399" name="Google Shape;399;ge3135fa744_0_72"/>
          <p:cNvSpPr/>
          <p:nvPr/>
        </p:nvSpPr>
        <p:spPr>
          <a:xfrm>
            <a:off x="4279025" y="3741425"/>
            <a:ext cx="3521100" cy="738600"/>
          </a:xfrm>
          <a:prstGeom prst="rect">
            <a:avLst/>
          </a:prstGeom>
          <a:noFill/>
          <a:ln>
            <a:noFill/>
          </a:ln>
        </p:spPr>
        <p:txBody>
          <a:bodyPr spcFirstLastPara="1" wrap="square" lIns="91425" tIns="45700" rIns="91425" bIns="45700" anchor="t" anchorCtr="0">
            <a:noAutofit/>
          </a:bodyPr>
          <a:lstStyle/>
          <a:p>
            <a:pPr lvl="0">
              <a:buSzPts val="1200"/>
            </a:pPr>
            <a:r>
              <a:rPr lang="en-US" sz="1200" dirty="0">
                <a:solidFill>
                  <a:srgbClr val="262626"/>
                </a:solidFill>
                <a:latin typeface="Calibri"/>
                <a:ea typeface="Calibri"/>
                <a:cs typeface="Calibri"/>
                <a:sym typeface="Calibri"/>
              </a:rPr>
              <a:t>They are used to represent groupings of data, in this case related to some temporary variable. They are common and can help you see patterns related to seasonality (whether it's day of the week, month, hour). The most common are bar or box charts. 
</a:t>
            </a:r>
            <a:endParaRPr sz="1200" b="0" i="0" u="none" strike="noStrike" cap="none" dirty="0">
              <a:solidFill>
                <a:srgbClr val="262626"/>
              </a:solidFill>
              <a:latin typeface="Calibri"/>
              <a:ea typeface="Calibri"/>
              <a:cs typeface="Calibri"/>
              <a:sym typeface="Calibri"/>
            </a:endParaRPr>
          </a:p>
        </p:txBody>
      </p:sp>
      <p:sp>
        <p:nvSpPr>
          <p:cNvPr id="400" name="Google Shape;400;ge3135fa744_0_72"/>
          <p:cNvSpPr/>
          <p:nvPr/>
        </p:nvSpPr>
        <p:spPr>
          <a:xfrm>
            <a:off x="7817375" y="3560850"/>
            <a:ext cx="3716700" cy="2409000"/>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ge3135fa744_0_72"/>
          <p:cNvSpPr txBox="1"/>
          <p:nvPr/>
        </p:nvSpPr>
        <p:spPr>
          <a:xfrm>
            <a:off x="1136775" y="1903650"/>
            <a:ext cx="10475700" cy="1745400"/>
          </a:xfrm>
          <a:prstGeom prst="rect">
            <a:avLst/>
          </a:prstGeom>
          <a:noFill/>
          <a:ln>
            <a:noFill/>
          </a:ln>
        </p:spPr>
        <p:txBody>
          <a:bodyPr spcFirstLastPara="1" wrap="square" lIns="91425" tIns="91425" rIns="91425" bIns="91425" anchor="t" anchorCtr="0">
            <a:spAutoFit/>
          </a:bodyPr>
          <a:lstStyle/>
          <a:p>
            <a:pPr lvl="0">
              <a:lnSpc>
                <a:spcPct val="115000"/>
              </a:lnSpc>
              <a:buSzPts val="1500"/>
            </a:pPr>
            <a:r>
              <a:rPr lang="en-US" sz="1500" dirty="0">
                <a:solidFill>
                  <a:srgbClr val="262626"/>
                </a:solidFill>
                <a:latin typeface="Calibri"/>
                <a:ea typeface="Calibri"/>
                <a:cs typeface="Calibri"/>
                <a:sym typeface="Calibri"/>
              </a:rPr>
              <a:t>The visualization of time series helps your understanding,</a:t>
            </a:r>
            <a:r>
              <a:rPr lang="es-ES" sz="1500" b="0" i="0" u="none" strike="noStrike" cap="none" dirty="0">
                <a:solidFill>
                  <a:srgbClr val="262626"/>
                </a:solidFill>
                <a:latin typeface="Calibri"/>
                <a:ea typeface="Calibri"/>
                <a:cs typeface="Calibri"/>
                <a:sym typeface="Calibri"/>
              </a:rPr>
              <a:t> </a:t>
            </a:r>
            <a:r>
              <a:rPr lang="es-ES" sz="1500" dirty="0">
                <a:solidFill>
                  <a:srgbClr val="262626"/>
                </a:solidFill>
                <a:latin typeface="Calibri"/>
                <a:ea typeface="Calibri"/>
                <a:cs typeface="Calibri"/>
                <a:sym typeface="Calibri"/>
              </a:rPr>
              <a:t>to</a:t>
            </a:r>
            <a:r>
              <a:rPr lang="es-ES" sz="1500" b="0" i="0" u="none" strike="noStrike" cap="none"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appreciate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trends</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outliers</a:t>
            </a:r>
            <a:r>
              <a:rPr lang="es-ES" sz="1500" b="1" dirty="0">
                <a:solidFill>
                  <a:srgbClr val="262626"/>
                </a:solidFill>
                <a:latin typeface="Calibri"/>
                <a:ea typeface="Calibri"/>
                <a:cs typeface="Calibri"/>
                <a:sym typeface="Calibri"/>
              </a:rPr>
              <a:t> and </a:t>
            </a:r>
            <a:r>
              <a:rPr lang="es-ES" sz="1500" b="1" dirty="0" err="1">
                <a:solidFill>
                  <a:srgbClr val="262626"/>
                </a:solidFill>
                <a:latin typeface="Calibri"/>
                <a:ea typeface="Calibri"/>
                <a:cs typeface="Calibri"/>
                <a:sym typeface="Calibri"/>
              </a:rPr>
              <a:t>other</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patterns</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such</a:t>
            </a:r>
            <a:r>
              <a:rPr lang="es-ES" sz="1500" dirty="0">
                <a:solidFill>
                  <a:srgbClr val="262626"/>
                </a:solidFill>
                <a:latin typeface="Calibri"/>
                <a:ea typeface="Calibri"/>
                <a:cs typeface="Calibri"/>
                <a:sym typeface="Calibri"/>
              </a:rPr>
              <a:t> as </a:t>
            </a:r>
            <a:r>
              <a:rPr lang="es-ES" sz="1500" dirty="0" err="1">
                <a:solidFill>
                  <a:srgbClr val="262626"/>
                </a:solidFill>
                <a:latin typeface="Calibri"/>
                <a:ea typeface="Calibri"/>
                <a:cs typeface="Calibri"/>
                <a:sym typeface="Calibri"/>
              </a:rPr>
              <a:t>seasonalities</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quickly</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They</a:t>
            </a:r>
            <a:r>
              <a:rPr lang="es-ES" sz="1500" dirty="0">
                <a:solidFill>
                  <a:srgbClr val="262626"/>
                </a:solidFill>
                <a:latin typeface="Calibri"/>
                <a:ea typeface="Calibri"/>
                <a:cs typeface="Calibri"/>
                <a:sym typeface="Calibri"/>
              </a:rPr>
              <a:t> are </a:t>
            </a:r>
            <a:r>
              <a:rPr lang="es-ES" sz="1500" dirty="0" err="1">
                <a:solidFill>
                  <a:srgbClr val="262626"/>
                </a:solidFill>
                <a:latin typeface="Calibri"/>
                <a:ea typeface="Calibri"/>
                <a:cs typeface="Calibri"/>
                <a:sym typeface="Calibri"/>
              </a:rPr>
              <a:t>present</a:t>
            </a:r>
            <a:r>
              <a:rPr lang="es-ES" sz="1500" dirty="0">
                <a:solidFill>
                  <a:srgbClr val="262626"/>
                </a:solidFill>
                <a:latin typeface="Calibri"/>
                <a:ea typeface="Calibri"/>
                <a:cs typeface="Calibri"/>
                <a:sym typeface="Calibri"/>
              </a:rPr>
              <a:t> in </a:t>
            </a:r>
            <a:r>
              <a:rPr lang="es-ES" sz="1500" dirty="0" err="1">
                <a:solidFill>
                  <a:srgbClr val="262626"/>
                </a:solidFill>
                <a:latin typeface="Calibri"/>
                <a:ea typeface="Calibri"/>
                <a:cs typeface="Calibri"/>
                <a:sym typeface="Calibri"/>
              </a:rPr>
              <a:t>all</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stages</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of</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process</a:t>
            </a:r>
            <a:r>
              <a:rPr lang="es-ES" sz="1500" b="0" i="0" u="none" strike="noStrike" cap="none" dirty="0">
                <a:solidFill>
                  <a:srgbClr val="262626"/>
                </a:solidFill>
                <a:latin typeface="Calibri"/>
                <a:ea typeface="Calibri"/>
                <a:cs typeface="Calibri"/>
                <a:sym typeface="Calibri"/>
              </a:rPr>
              <a:t>: </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from</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b="1" i="0" u="none" strike="noStrike" cap="none" dirty="0">
                <a:solidFill>
                  <a:srgbClr val="262626"/>
                </a:solidFill>
                <a:latin typeface="Calibri"/>
                <a:ea typeface="Calibri"/>
                <a:cs typeface="Calibri"/>
                <a:sym typeface="Calibri"/>
              </a:rPr>
              <a:t>EDA</a:t>
            </a:r>
            <a:r>
              <a:rPr lang="es-ES" sz="1500" b="0" i="0" u="none" strike="noStrike" cap="none"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till</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display</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of</a:t>
            </a:r>
            <a:r>
              <a:rPr lang="es-ES" sz="1500" dirty="0">
                <a:solidFill>
                  <a:srgbClr val="262626"/>
                </a:solidFill>
                <a:latin typeface="Calibri"/>
                <a:ea typeface="Calibri"/>
                <a:cs typeface="Calibri"/>
                <a:sym typeface="Calibri"/>
              </a:rPr>
              <a:t> </a:t>
            </a:r>
            <a:r>
              <a:rPr lang="es-ES" sz="1500" b="1" i="0" u="none" strike="noStrike" cap="none" dirty="0" err="1">
                <a:solidFill>
                  <a:srgbClr val="262626"/>
                </a:solidFill>
                <a:latin typeface="Calibri"/>
                <a:ea typeface="Calibri"/>
                <a:cs typeface="Calibri"/>
                <a:sym typeface="Calibri"/>
              </a:rPr>
              <a:t>results</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We will use the library</a:t>
            </a:r>
            <a:r>
              <a:rPr lang="es-ES" sz="1500" b="0" i="0" u="none" strike="noStrike" cap="none"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plotly</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for</a:t>
            </a:r>
            <a:r>
              <a:rPr lang="es-ES" sz="1500" b="1" dirty="0">
                <a:solidFill>
                  <a:srgbClr val="262626"/>
                </a:solidFill>
                <a:latin typeface="Calibri"/>
                <a:ea typeface="Calibri"/>
                <a:cs typeface="Calibri"/>
                <a:sym typeface="Calibri"/>
              </a:rPr>
              <a:t> Python</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although there are many alternatives allow us to display this type of visualizations</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The graphs are similar to those designed for numerical variables, but let's separate three use cases</a:t>
            </a:r>
            <a:r>
              <a:rPr lang="es-ES" sz="1500" b="0" i="0" u="none" strike="noStrike" cap="none" dirty="0">
                <a:solidFill>
                  <a:srgbClr val="262626"/>
                </a:solidFill>
                <a:latin typeface="Calibri"/>
                <a:ea typeface="Calibri"/>
                <a:cs typeface="Calibri"/>
                <a:sym typeface="Calibri"/>
              </a:rPr>
              <a:t>:</a:t>
            </a:r>
            <a:endParaRPr sz="1500" b="1" i="0" u="none" strike="noStrike" cap="none"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02" name="Google Shape;402;ge3135fa744_0_72"/>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403" name="Google Shape;403;ge3135fa744_0_72"/>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404" name="Google Shape;404;ge3135fa744_0_72"/>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PANDAS WITH TIME:</a:t>
            </a:r>
            <a:r>
              <a:rPr lang="es-ES" sz="3600" b="1" dirty="0">
                <a:latin typeface="Calibri"/>
                <a:ea typeface="Calibri"/>
                <a:cs typeface="Calibri"/>
                <a:sym typeface="Calibri"/>
              </a:rPr>
              <a:t>  VISUALIZATION</a:t>
            </a:r>
            <a:endParaRPr sz="4000" b="1" i="0" u="none" strike="noStrike" cap="none" dirty="0">
              <a:solidFill>
                <a:srgbClr val="000000"/>
              </a:solidFill>
              <a:latin typeface="Calibri"/>
              <a:ea typeface="Calibri"/>
              <a:cs typeface="Calibri"/>
              <a:sym typeface="Calibri"/>
            </a:endParaRPr>
          </a:p>
        </p:txBody>
      </p:sp>
      <p:sp>
        <p:nvSpPr>
          <p:cNvPr id="405" name="Google Shape;405;ge3135fa744_0_72"/>
          <p:cNvSpPr/>
          <p:nvPr/>
        </p:nvSpPr>
        <p:spPr>
          <a:xfrm>
            <a:off x="349775" y="3560750"/>
            <a:ext cx="3716700" cy="2409000"/>
          </a:xfrm>
          <a:prstGeom prst="rect">
            <a:avLst/>
          </a:prstGeom>
          <a:noFill/>
          <a:ln w="9525" cap="flat" cmpd="sng">
            <a:solidFill>
              <a:srgbClr val="FFC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
        <p:nvSpPr>
          <p:cNvPr id="406" name="Google Shape;406;ge3135fa744_0_72"/>
          <p:cNvSpPr/>
          <p:nvPr/>
        </p:nvSpPr>
        <p:spPr>
          <a:xfrm>
            <a:off x="545227" y="3267800"/>
            <a:ext cx="3258900" cy="369300"/>
          </a:xfrm>
          <a:prstGeom prst="rect">
            <a:avLst/>
          </a:prstGeom>
          <a:solidFill>
            <a:srgbClr val="FFBC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dirty="0" err="1">
                <a:solidFill>
                  <a:srgbClr val="FFFFFF"/>
                </a:solidFill>
                <a:latin typeface="Calibri"/>
                <a:cs typeface="Calibri"/>
                <a:sym typeface="Calibri"/>
              </a:rPr>
              <a:t>Continuous</a:t>
            </a:r>
            <a:endParaRPr sz="1200" b="1" i="0" u="none" strike="noStrike" cap="none" dirty="0">
              <a:solidFill>
                <a:srgbClr val="000000"/>
              </a:solidFill>
              <a:latin typeface="Arial"/>
              <a:ea typeface="Arial"/>
              <a:cs typeface="Arial"/>
              <a:sym typeface="Arial"/>
            </a:endParaRPr>
          </a:p>
        </p:txBody>
      </p:sp>
      <p:sp>
        <p:nvSpPr>
          <p:cNvPr id="407" name="Google Shape;407;ge3135fa744_0_72"/>
          <p:cNvSpPr/>
          <p:nvPr/>
        </p:nvSpPr>
        <p:spPr>
          <a:xfrm>
            <a:off x="4279027" y="3267800"/>
            <a:ext cx="3258900" cy="369300"/>
          </a:xfrm>
          <a:prstGeom prst="rect">
            <a:avLst/>
          </a:prstGeom>
          <a:solidFill>
            <a:srgbClr val="FFBC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dirty="0" err="1">
                <a:solidFill>
                  <a:srgbClr val="FFFFFF"/>
                </a:solidFill>
                <a:latin typeface="Calibri"/>
                <a:ea typeface="Calibri"/>
                <a:cs typeface="Calibri"/>
                <a:sym typeface="Calibri"/>
              </a:rPr>
              <a:t>Grouped</a:t>
            </a:r>
            <a:endParaRPr sz="1200" b="1" i="0" u="none" strike="noStrike" cap="none" dirty="0">
              <a:solidFill>
                <a:srgbClr val="000000"/>
              </a:solidFill>
              <a:latin typeface="Arial"/>
              <a:ea typeface="Arial"/>
              <a:cs typeface="Arial"/>
              <a:sym typeface="Arial"/>
            </a:endParaRPr>
          </a:p>
        </p:txBody>
      </p:sp>
      <p:sp>
        <p:nvSpPr>
          <p:cNvPr id="408" name="Google Shape;408;ge3135fa744_0_72"/>
          <p:cNvSpPr/>
          <p:nvPr/>
        </p:nvSpPr>
        <p:spPr>
          <a:xfrm>
            <a:off x="8012827" y="3267800"/>
            <a:ext cx="3258900" cy="369300"/>
          </a:xfrm>
          <a:prstGeom prst="rect">
            <a:avLst/>
          </a:prstGeom>
          <a:solidFill>
            <a:srgbClr val="FFBC0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dirty="0" err="1">
                <a:solidFill>
                  <a:srgbClr val="FFFFFF"/>
                </a:solidFill>
                <a:latin typeface="Calibri"/>
                <a:ea typeface="Calibri"/>
                <a:cs typeface="Calibri"/>
                <a:sym typeface="Calibri"/>
              </a:rPr>
              <a:t>Specific</a:t>
            </a:r>
            <a:endParaRPr sz="1200" b="1" i="0" u="none" strike="noStrike" cap="none" dirty="0">
              <a:solidFill>
                <a:srgbClr val="000000"/>
              </a:solidFill>
              <a:latin typeface="Arial"/>
              <a:ea typeface="Arial"/>
              <a:cs typeface="Arial"/>
              <a:sym typeface="Arial"/>
            </a:endParaRPr>
          </a:p>
        </p:txBody>
      </p:sp>
      <p:sp>
        <p:nvSpPr>
          <p:cNvPr id="409" name="Google Shape;409;ge3135fa744_0_72"/>
          <p:cNvSpPr/>
          <p:nvPr/>
        </p:nvSpPr>
        <p:spPr>
          <a:xfrm>
            <a:off x="8012827" y="3560750"/>
            <a:ext cx="3258900" cy="73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262626"/>
              </a:solidFill>
              <a:latin typeface="Calibri"/>
              <a:ea typeface="Calibri"/>
              <a:cs typeface="Calibri"/>
              <a:sym typeface="Calibri"/>
            </a:endParaRPr>
          </a:p>
        </p:txBody>
      </p:sp>
      <p:pic>
        <p:nvPicPr>
          <p:cNvPr id="410" name="Google Shape;410;ge3135fa744_0_72"/>
          <p:cNvPicPr preferRelativeResize="0"/>
          <p:nvPr/>
        </p:nvPicPr>
        <p:blipFill rotWithShape="1">
          <a:blip r:embed="rId5">
            <a:alphaModFix/>
          </a:blip>
          <a:srcRect/>
          <a:stretch/>
        </p:blipFill>
        <p:spPr>
          <a:xfrm>
            <a:off x="9098600" y="5234500"/>
            <a:ext cx="1597400" cy="1198039"/>
          </a:xfrm>
          <a:prstGeom prst="rect">
            <a:avLst/>
          </a:prstGeom>
          <a:noFill/>
          <a:ln w="9525" cap="flat" cmpd="sng">
            <a:solidFill>
              <a:schemeClr val="accent4"/>
            </a:solidFill>
            <a:prstDash val="solid"/>
            <a:round/>
            <a:headEnd type="none" w="sm" len="sm"/>
            <a:tailEnd type="none" w="sm" len="sm"/>
          </a:ln>
        </p:spPr>
      </p:pic>
      <p:pic>
        <p:nvPicPr>
          <p:cNvPr id="411" name="Google Shape;411;ge3135fa744_0_72"/>
          <p:cNvPicPr preferRelativeResize="0"/>
          <p:nvPr/>
        </p:nvPicPr>
        <p:blipFill rotWithShape="1">
          <a:blip r:embed="rId6">
            <a:alphaModFix/>
          </a:blip>
          <a:srcRect/>
          <a:stretch/>
        </p:blipFill>
        <p:spPr>
          <a:xfrm>
            <a:off x="1000361" y="5234500"/>
            <a:ext cx="2348639" cy="1198050"/>
          </a:xfrm>
          <a:prstGeom prst="rect">
            <a:avLst/>
          </a:prstGeom>
          <a:noFill/>
          <a:ln w="9525" cap="flat" cmpd="sng">
            <a:solidFill>
              <a:srgbClr val="FFC000"/>
            </a:solidFill>
            <a:prstDash val="solid"/>
            <a:round/>
            <a:headEnd type="none" w="sm" len="sm"/>
            <a:tailEnd type="none" w="sm" len="sm"/>
          </a:ln>
        </p:spPr>
      </p:pic>
      <p:pic>
        <p:nvPicPr>
          <p:cNvPr id="412" name="Google Shape;412;ge3135fa744_0_72"/>
          <p:cNvPicPr preferRelativeResize="0"/>
          <p:nvPr/>
        </p:nvPicPr>
        <p:blipFill rotWithShape="1">
          <a:blip r:embed="rId7">
            <a:alphaModFix/>
          </a:blip>
          <a:srcRect/>
          <a:stretch/>
        </p:blipFill>
        <p:spPr>
          <a:xfrm>
            <a:off x="5179488" y="5224325"/>
            <a:ext cx="1677267" cy="1198050"/>
          </a:xfrm>
          <a:prstGeom prst="rect">
            <a:avLst/>
          </a:prstGeom>
          <a:noFill/>
          <a:ln w="9525" cap="flat" cmpd="sng">
            <a:solidFill>
              <a:schemeClr val="accent4"/>
            </a:solidFill>
            <a:prstDash val="solid"/>
            <a:round/>
            <a:headEnd type="none" w="sm" len="sm"/>
            <a:tailEnd type="none" w="sm" len="sm"/>
          </a:ln>
        </p:spPr>
      </p:pic>
      <p:sp>
        <p:nvSpPr>
          <p:cNvPr id="413" name="Google Shape;413;ge3135fa744_0_72"/>
          <p:cNvSpPr/>
          <p:nvPr/>
        </p:nvSpPr>
        <p:spPr>
          <a:xfrm>
            <a:off x="8012825" y="3801450"/>
            <a:ext cx="3366375" cy="738600"/>
          </a:xfrm>
          <a:prstGeom prst="rect">
            <a:avLst/>
          </a:prstGeom>
          <a:noFill/>
          <a:ln>
            <a:noFill/>
          </a:ln>
        </p:spPr>
        <p:txBody>
          <a:bodyPr spcFirstLastPara="1" wrap="square" lIns="91425" tIns="45700" rIns="91425" bIns="45700" anchor="t" anchorCtr="0">
            <a:noAutofit/>
          </a:bodyPr>
          <a:lstStyle/>
          <a:p>
            <a:pPr lvl="0">
              <a:buSzPts val="1200"/>
            </a:pPr>
            <a:r>
              <a:rPr lang="en-US" sz="1200" dirty="0">
                <a:solidFill>
                  <a:srgbClr val="262626"/>
                </a:solidFill>
                <a:latin typeface="Calibri"/>
                <a:ea typeface="Calibri"/>
                <a:cs typeface="Calibri"/>
                <a:sym typeface="Calibri"/>
              </a:rPr>
              <a:t>For temporal data, there are other types of graphs specific to this use case. They are visual and can have different aspects, although they do not generate an accurate and comparable output. Heatmaps are a type of this visualization. There are other specific graphs such as correlation, which we will see later.
</a:t>
            </a:r>
            <a:endParaRPr sz="1200" b="0" i="0" u="none" strike="noStrike" cap="none" dirty="0">
              <a:solidFill>
                <a:srgbClr val="262626"/>
              </a:solidFill>
              <a:latin typeface="Calibri"/>
              <a:ea typeface="Calibri"/>
              <a:cs typeface="Calibri"/>
              <a:sym typeface="Calibri"/>
            </a:endParaRPr>
          </a:p>
        </p:txBody>
      </p:sp>
      <p:sp>
        <p:nvSpPr>
          <p:cNvPr id="414" name="Google Shape;414;ge3135fa744_0_72"/>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415" name="Google Shape;415;ge3135fa744_0_72"/>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6" name="Google Shape;416;ge3135fa744_0_72"/>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9" name="Google Shape;99;gd7885e0c67_0_11"/>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100" name="Google Shape;100;gd7885e0c67_0_11"/>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101" name="Google Shape;101;gd7885e0c67_0_11"/>
          <p:cNvSpPr txBox="1"/>
          <p:nvPr/>
        </p:nvSpPr>
        <p:spPr>
          <a:xfrm>
            <a:off x="352347" y="-51350"/>
            <a:ext cx="4584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3200" b="1" i="0" u="none" strike="noStrike" cap="none">
                <a:solidFill>
                  <a:schemeClr val="lt1"/>
                </a:solidFill>
                <a:latin typeface="Calibri"/>
                <a:ea typeface="Calibri"/>
                <a:cs typeface="Calibri"/>
                <a:sym typeface="Calibri"/>
              </a:rPr>
              <a:t>ABOUT ME </a:t>
            </a:r>
            <a:endParaRPr sz="3200" b="1" i="0" u="none" strike="noStrike" cap="none">
              <a:solidFill>
                <a:schemeClr val="lt1"/>
              </a:solidFill>
              <a:latin typeface="Calibri"/>
              <a:ea typeface="Calibri"/>
              <a:cs typeface="Calibri"/>
              <a:sym typeface="Calibri"/>
            </a:endParaRPr>
          </a:p>
        </p:txBody>
      </p:sp>
      <p:sp>
        <p:nvSpPr>
          <p:cNvPr id="106" name="Google Shape;106;gd7885e0c67_0_11"/>
          <p:cNvSpPr txBox="1"/>
          <p:nvPr/>
        </p:nvSpPr>
        <p:spPr>
          <a:xfrm>
            <a:off x="4654600" y="3537350"/>
            <a:ext cx="2471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Quattrocento Sans"/>
              <a:ea typeface="Quattrocento Sans"/>
              <a:cs typeface="Quattrocento Sans"/>
              <a:sym typeface="Quattrocento Sans"/>
            </a:endParaRPr>
          </a:p>
        </p:txBody>
      </p:sp>
      <p:sp>
        <p:nvSpPr>
          <p:cNvPr id="107" name="Google Shape;107;gd7885e0c67_0_11"/>
          <p:cNvSpPr/>
          <p:nvPr/>
        </p:nvSpPr>
        <p:spPr>
          <a:xfrm>
            <a:off x="3691274" y="2298000"/>
            <a:ext cx="3537900" cy="406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1800" b="1" i="0" u="none" strike="noStrike" cap="none">
                <a:solidFill>
                  <a:srgbClr val="535353"/>
                </a:solidFill>
                <a:latin typeface="Arial"/>
                <a:ea typeface="Arial"/>
                <a:cs typeface="Arial"/>
                <a:sym typeface="Arial"/>
              </a:rPr>
              <a:t>Formación Académica</a:t>
            </a:r>
            <a:endParaRPr sz="1800" b="0" i="0" u="none" strike="noStrike" cap="none">
              <a:solidFill>
                <a:srgbClr val="535353"/>
              </a:solidFill>
              <a:latin typeface="Arial"/>
              <a:ea typeface="Arial"/>
              <a:cs typeface="Arial"/>
              <a:sym typeface="Arial"/>
            </a:endParaRPr>
          </a:p>
        </p:txBody>
      </p:sp>
      <p:graphicFrame>
        <p:nvGraphicFramePr>
          <p:cNvPr id="108" name="Google Shape;108;gd7885e0c67_0_11"/>
          <p:cNvGraphicFramePr/>
          <p:nvPr>
            <p:extLst>
              <p:ext uri="{D42A27DB-BD31-4B8C-83A1-F6EECF244321}">
                <p14:modId xmlns:p14="http://schemas.microsoft.com/office/powerpoint/2010/main" val="2796834824"/>
              </p:ext>
            </p:extLst>
          </p:nvPr>
        </p:nvGraphicFramePr>
        <p:xfrm>
          <a:off x="3716752" y="2948475"/>
          <a:ext cx="4011172" cy="2586415"/>
        </p:xfrm>
        <a:graphic>
          <a:graphicData uri="http://schemas.openxmlformats.org/drawingml/2006/table">
            <a:tbl>
              <a:tblPr>
                <a:noFill/>
                <a:tableStyleId>{5B29D514-30AB-43F8-A71D-BC644C07A104}</a:tableStyleId>
              </a:tblPr>
              <a:tblGrid>
                <a:gridCol w="1398415">
                  <a:extLst>
                    <a:ext uri="{9D8B030D-6E8A-4147-A177-3AD203B41FA5}">
                      <a16:colId xmlns:a16="http://schemas.microsoft.com/office/drawing/2014/main" val="20000"/>
                    </a:ext>
                  </a:extLst>
                </a:gridCol>
                <a:gridCol w="2612757">
                  <a:extLst>
                    <a:ext uri="{9D8B030D-6E8A-4147-A177-3AD203B41FA5}">
                      <a16:colId xmlns:a16="http://schemas.microsoft.com/office/drawing/2014/main" val="20001"/>
                    </a:ext>
                  </a:extLst>
                </a:gridCol>
              </a:tblGrid>
              <a:tr h="757675">
                <a:tc>
                  <a:txBody>
                    <a:bodyPr/>
                    <a:lstStyle/>
                    <a:p>
                      <a:pPr marL="0" marR="0" lvl="0" indent="0" algn="r" rtl="0">
                        <a:lnSpc>
                          <a:spcPct val="100000"/>
                        </a:lnSpc>
                        <a:spcBef>
                          <a:spcPts val="0"/>
                        </a:spcBef>
                        <a:spcAft>
                          <a:spcPts val="0"/>
                        </a:spcAft>
                        <a:buClr>
                          <a:srgbClr val="000000"/>
                        </a:buClr>
                        <a:buSzPts val="1600"/>
                        <a:buFont typeface="Arial"/>
                        <a:buNone/>
                      </a:pPr>
                      <a:r>
                        <a:rPr lang="es-ES" sz="1600" b="1" u="none" strike="noStrike" cap="none" dirty="0">
                          <a:solidFill>
                            <a:srgbClr val="7F7F7F"/>
                          </a:solidFill>
                        </a:rPr>
                        <a:t>2019 -  </a:t>
                      </a:r>
                      <a:r>
                        <a:rPr lang="es-ES" sz="1600" b="1" u="none" strike="noStrike" cap="none" dirty="0" err="1">
                          <a:solidFill>
                            <a:srgbClr val="7F7F7F"/>
                          </a:solidFill>
                        </a:rPr>
                        <a:t>Present</a:t>
                      </a:r>
                      <a:r>
                        <a:rPr lang="es-ES" sz="1600" b="1" u="none" strike="noStrike" cap="none" dirty="0">
                          <a:solidFill>
                            <a:srgbClr val="7F7F7F"/>
                          </a:solidFill>
                        </a:rPr>
                        <a:t> </a:t>
                      </a:r>
                      <a:endParaRPr sz="1600" b="1" u="none" strike="noStrike" cap="none" dirty="0">
                        <a:solidFill>
                          <a:srgbClr val="7F7F7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t>Online courses on various platforms:
</a:t>
                      </a:r>
                      <a:r>
                        <a:rPr lang="es-ES" sz="1200" i="1" u="none" strike="noStrike" cap="none" dirty="0" err="1">
                          <a:solidFill>
                            <a:srgbClr val="7F7F7F"/>
                          </a:solidFill>
                        </a:rPr>
                        <a:t>Datacamp</a:t>
                      </a:r>
                      <a:r>
                        <a:rPr lang="es-ES" sz="1200" i="1" u="none" strike="noStrike" cap="none" dirty="0">
                          <a:solidFill>
                            <a:srgbClr val="7F7F7F"/>
                          </a:solidFill>
                        </a:rPr>
                        <a:t>, Coursera, Udemy…</a:t>
                      </a:r>
                      <a:endParaRPr sz="12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u="none" strike="noStrike" cap="none"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87925">
                <a:tc>
                  <a:txBody>
                    <a:bodyPr/>
                    <a:lstStyle/>
                    <a:p>
                      <a:pPr marL="0" marR="0" lvl="0" indent="0" algn="r" rtl="0">
                        <a:lnSpc>
                          <a:spcPct val="100000"/>
                        </a:lnSpc>
                        <a:spcBef>
                          <a:spcPts val="0"/>
                        </a:spcBef>
                        <a:spcAft>
                          <a:spcPts val="0"/>
                        </a:spcAft>
                        <a:buClr>
                          <a:srgbClr val="000000"/>
                        </a:buClr>
                        <a:buSzPts val="1600"/>
                        <a:buFont typeface="Arial"/>
                        <a:buNone/>
                      </a:pPr>
                      <a:r>
                        <a:rPr lang="es-ES" sz="1600" b="1" u="none" strike="noStrike" cap="none" dirty="0">
                          <a:solidFill>
                            <a:srgbClr val="888888"/>
                          </a:solidFill>
                        </a:rPr>
                        <a:t>2015 – 2016</a:t>
                      </a:r>
                      <a:endParaRPr sz="1600" b="1" u="none" strike="noStrike" cap="none" dirty="0">
                        <a:solidFill>
                          <a:srgbClr val="88888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1" u="none" strike="noStrike" cap="none" dirty="0"/>
                        <a:t>Master in Business </a:t>
                      </a:r>
                      <a:r>
                        <a:rPr lang="es-ES" sz="1200" b="1" u="none" strike="noStrike" cap="none" dirty="0" err="1"/>
                        <a:t>Analytics</a:t>
                      </a:r>
                      <a:r>
                        <a:rPr lang="es-ES" sz="1200" b="1" u="none" strike="noStrike" cap="none" dirty="0"/>
                        <a:t> and Big Data</a:t>
                      </a:r>
                      <a:endParaRPr sz="1200" b="1" u="none" strike="noStrike" cap="none" dirty="0"/>
                    </a:p>
                    <a:p>
                      <a:pPr marL="0" marR="0" lvl="0" indent="0" algn="l" rtl="0">
                        <a:lnSpc>
                          <a:spcPct val="100000"/>
                        </a:lnSpc>
                        <a:spcBef>
                          <a:spcPts val="0"/>
                        </a:spcBef>
                        <a:spcAft>
                          <a:spcPts val="0"/>
                        </a:spcAft>
                        <a:buClr>
                          <a:srgbClr val="000000"/>
                        </a:buClr>
                        <a:buSzPts val="1200"/>
                        <a:buFont typeface="Arial"/>
                        <a:buNone/>
                      </a:pPr>
                      <a:r>
                        <a:rPr lang="es-ES" sz="1200" i="1" u="none" strike="noStrike" cap="none" dirty="0">
                          <a:solidFill>
                            <a:srgbClr val="7F7F7F"/>
                          </a:solidFill>
                        </a:rPr>
                        <a:t>Instituto de Empresa</a:t>
                      </a:r>
                      <a:endParaRPr sz="1200" i="1" u="none" strike="noStrike" cap="none" dirty="0">
                        <a:solidFill>
                          <a:srgbClr val="7F7F7F"/>
                        </a:solidFill>
                      </a:endParaRPr>
                    </a:p>
                    <a:p>
                      <a:pPr marL="0" marR="0" lvl="0" indent="0" algn="l" rtl="0">
                        <a:lnSpc>
                          <a:spcPct val="100000"/>
                        </a:lnSpc>
                        <a:spcBef>
                          <a:spcPts val="0"/>
                        </a:spcBef>
                        <a:spcAft>
                          <a:spcPts val="0"/>
                        </a:spcAft>
                        <a:buClr>
                          <a:srgbClr val="000000"/>
                        </a:buClr>
                        <a:buSzPts val="1200"/>
                        <a:buFont typeface="Arial"/>
                        <a:buNone/>
                      </a:pPr>
                      <a:endParaRPr sz="1200" i="1" u="none" strike="noStrike" cap="none"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57675">
                <a:tc>
                  <a:txBody>
                    <a:bodyPr/>
                    <a:lstStyle/>
                    <a:p>
                      <a:pPr marL="0" marR="0" lvl="0" indent="0" algn="r" rtl="0">
                        <a:lnSpc>
                          <a:spcPct val="100000"/>
                        </a:lnSpc>
                        <a:spcBef>
                          <a:spcPts val="0"/>
                        </a:spcBef>
                        <a:spcAft>
                          <a:spcPts val="0"/>
                        </a:spcAft>
                        <a:buClr>
                          <a:srgbClr val="000000"/>
                        </a:buClr>
                        <a:buSzPts val="1600"/>
                        <a:buFont typeface="Arial"/>
                        <a:buNone/>
                      </a:pPr>
                      <a:r>
                        <a:rPr lang="es-ES" sz="1600" b="1" u="none" strike="noStrike" cap="none" dirty="0">
                          <a:solidFill>
                            <a:srgbClr val="7F7F7F"/>
                          </a:solidFill>
                        </a:rPr>
                        <a:t>2008 – 2012</a:t>
                      </a:r>
                      <a:endParaRPr sz="1600" b="1" u="none" strike="noStrike" cap="none" dirty="0">
                        <a:solidFill>
                          <a:srgbClr val="7F7F7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1" u="none" strike="noStrike" cap="none" dirty="0" err="1">
                          <a:solidFill>
                            <a:schemeClr val="dk1"/>
                          </a:solidFill>
                        </a:rPr>
                        <a:t>Bachelors</a:t>
                      </a:r>
                      <a:r>
                        <a:rPr lang="es-ES" sz="1200" b="1" u="none" strike="noStrike" cap="none" dirty="0">
                          <a:solidFill>
                            <a:schemeClr val="dk1"/>
                          </a:solidFill>
                        </a:rPr>
                        <a:t> in </a:t>
                      </a:r>
                      <a:r>
                        <a:rPr lang="es-ES" sz="1200" b="1" u="none" strike="noStrike" cap="none" dirty="0" err="1">
                          <a:solidFill>
                            <a:schemeClr val="dk1"/>
                          </a:solidFill>
                        </a:rPr>
                        <a:t>Electronics</a:t>
                      </a:r>
                      <a:r>
                        <a:rPr lang="es-ES" sz="1200" b="1" u="none" strike="noStrike" cap="none" dirty="0">
                          <a:solidFill>
                            <a:schemeClr val="dk1"/>
                          </a:solidFill>
                        </a:rPr>
                        <a:t> y </a:t>
                      </a:r>
                      <a:r>
                        <a:rPr lang="es-ES" sz="1200" b="1" u="none" strike="noStrike" cap="none" dirty="0" err="1">
                          <a:solidFill>
                            <a:schemeClr val="dk1"/>
                          </a:solidFill>
                        </a:rPr>
                        <a:t>Communication</a:t>
                      </a:r>
                      <a:endParaRPr lang="es-ES" sz="1200" b="1" u="none" strike="noStrike" cap="none" dirty="0">
                        <a:solidFill>
                          <a:schemeClr val="dk1"/>
                        </a:solidFill>
                      </a:endParaRPr>
                    </a:p>
                    <a:p>
                      <a:pPr marL="0" marR="0" lvl="0" indent="0" algn="l" rtl="0">
                        <a:lnSpc>
                          <a:spcPct val="100000"/>
                        </a:lnSpc>
                        <a:spcBef>
                          <a:spcPts val="0"/>
                        </a:spcBef>
                        <a:spcAft>
                          <a:spcPts val="0"/>
                        </a:spcAft>
                        <a:buClr>
                          <a:srgbClr val="000000"/>
                        </a:buClr>
                        <a:buSzPts val="1200"/>
                        <a:buFont typeface="Arial"/>
                        <a:buNone/>
                      </a:pPr>
                      <a:r>
                        <a:rPr lang="es-ES" sz="1200" i="1" u="none" strike="noStrike" cap="none" dirty="0">
                          <a:solidFill>
                            <a:srgbClr val="888888"/>
                          </a:solidFill>
                        </a:rPr>
                        <a:t>VIT </a:t>
                      </a:r>
                      <a:r>
                        <a:rPr lang="es-ES" sz="1200" i="1" u="none" strike="noStrike" cap="none" dirty="0" err="1">
                          <a:solidFill>
                            <a:srgbClr val="888888"/>
                          </a:solidFill>
                        </a:rPr>
                        <a:t>University</a:t>
                      </a:r>
                      <a:endParaRPr lang="es-ES" sz="1200" i="1" u="none" strike="noStrike" cap="none" dirty="0">
                        <a:solidFill>
                          <a:srgbClr val="888888"/>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09" name="Google Shape;109;gd7885e0c67_0_11"/>
          <p:cNvSpPr/>
          <p:nvPr/>
        </p:nvSpPr>
        <p:spPr>
          <a:xfrm>
            <a:off x="7604849" y="2298000"/>
            <a:ext cx="3781200" cy="406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1800" b="1" i="0" u="none" strike="noStrike" cap="none">
                <a:solidFill>
                  <a:srgbClr val="535353"/>
                </a:solidFill>
                <a:latin typeface="Arial"/>
                <a:ea typeface="Arial"/>
                <a:cs typeface="Arial"/>
                <a:sym typeface="Arial"/>
              </a:rPr>
              <a:t>Experiencia Profesional</a:t>
            </a:r>
            <a:endParaRPr sz="1800" b="0" i="0" u="none" strike="noStrike" cap="none">
              <a:solidFill>
                <a:srgbClr val="535353"/>
              </a:solidFill>
              <a:latin typeface="Arial"/>
              <a:ea typeface="Arial"/>
              <a:cs typeface="Arial"/>
              <a:sym typeface="Arial"/>
            </a:endParaRPr>
          </a:p>
        </p:txBody>
      </p:sp>
      <p:sp>
        <p:nvSpPr>
          <p:cNvPr id="110" name="Google Shape;110;gd7885e0c67_0_11"/>
          <p:cNvSpPr/>
          <p:nvPr/>
        </p:nvSpPr>
        <p:spPr>
          <a:xfrm>
            <a:off x="77174" y="4102013"/>
            <a:ext cx="3537900" cy="406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1800" b="1" i="0" u="none" strike="noStrike" cap="none" dirty="0">
                <a:solidFill>
                  <a:srgbClr val="535353"/>
                </a:solidFill>
                <a:latin typeface="Arial"/>
                <a:ea typeface="Arial"/>
                <a:cs typeface="Arial"/>
                <a:sym typeface="Arial"/>
              </a:rPr>
              <a:t>Contact </a:t>
            </a:r>
            <a:r>
              <a:rPr lang="es-ES" sz="1800" b="1" i="0" u="none" strike="noStrike" cap="none" dirty="0" err="1">
                <a:solidFill>
                  <a:srgbClr val="535353"/>
                </a:solidFill>
                <a:latin typeface="Arial"/>
                <a:ea typeface="Arial"/>
                <a:cs typeface="Arial"/>
                <a:sym typeface="Arial"/>
              </a:rPr>
              <a:t>Details</a:t>
            </a:r>
            <a:endParaRPr sz="1800" b="0" i="0" u="none" strike="noStrike" cap="none" dirty="0">
              <a:solidFill>
                <a:srgbClr val="535353"/>
              </a:solidFill>
              <a:latin typeface="Arial"/>
              <a:ea typeface="Arial"/>
              <a:cs typeface="Arial"/>
              <a:sym typeface="Arial"/>
            </a:endParaRPr>
          </a:p>
        </p:txBody>
      </p:sp>
      <p:cxnSp>
        <p:nvCxnSpPr>
          <p:cNvPr id="111" name="Google Shape;111;gd7885e0c67_0_11"/>
          <p:cNvCxnSpPr/>
          <p:nvPr/>
        </p:nvCxnSpPr>
        <p:spPr>
          <a:xfrm>
            <a:off x="5865600" y="2711400"/>
            <a:ext cx="1336800" cy="0"/>
          </a:xfrm>
          <a:prstGeom prst="straightConnector1">
            <a:avLst/>
          </a:prstGeom>
          <a:noFill/>
          <a:ln w="28575" cap="flat" cmpd="sng">
            <a:solidFill>
              <a:schemeClr val="accent4"/>
            </a:solidFill>
            <a:prstDash val="solid"/>
            <a:round/>
            <a:headEnd type="none" w="sm" len="sm"/>
            <a:tailEnd type="none" w="sm" len="sm"/>
          </a:ln>
        </p:spPr>
      </p:cxnSp>
      <p:cxnSp>
        <p:nvCxnSpPr>
          <p:cNvPr id="112" name="Google Shape;112;gd7885e0c67_0_11"/>
          <p:cNvCxnSpPr/>
          <p:nvPr/>
        </p:nvCxnSpPr>
        <p:spPr>
          <a:xfrm>
            <a:off x="9937350" y="2711400"/>
            <a:ext cx="1227300" cy="0"/>
          </a:xfrm>
          <a:prstGeom prst="straightConnector1">
            <a:avLst/>
          </a:prstGeom>
          <a:noFill/>
          <a:ln w="28575" cap="flat" cmpd="sng">
            <a:solidFill>
              <a:schemeClr val="accent4"/>
            </a:solidFill>
            <a:prstDash val="solid"/>
            <a:round/>
            <a:headEnd type="none" w="sm" len="sm"/>
            <a:tailEnd type="none" w="sm" len="sm"/>
          </a:ln>
        </p:spPr>
      </p:cxnSp>
      <p:cxnSp>
        <p:nvCxnSpPr>
          <p:cNvPr id="113" name="Google Shape;113;gd7885e0c67_0_11"/>
          <p:cNvCxnSpPr/>
          <p:nvPr/>
        </p:nvCxnSpPr>
        <p:spPr>
          <a:xfrm>
            <a:off x="2203675" y="4540200"/>
            <a:ext cx="1036200" cy="0"/>
          </a:xfrm>
          <a:prstGeom prst="straightConnector1">
            <a:avLst/>
          </a:prstGeom>
          <a:noFill/>
          <a:ln w="28575" cap="flat" cmpd="sng">
            <a:solidFill>
              <a:schemeClr val="accent4"/>
            </a:solidFill>
            <a:prstDash val="solid"/>
            <a:round/>
            <a:headEnd type="none" w="sm" len="sm"/>
            <a:tailEnd type="none" w="sm" len="sm"/>
          </a:ln>
        </p:spPr>
      </p:cxnSp>
      <p:pic>
        <p:nvPicPr>
          <p:cNvPr id="114" name="Google Shape;114;gd7885e0c67_0_11"/>
          <p:cNvPicPr preferRelativeResize="0"/>
          <p:nvPr/>
        </p:nvPicPr>
        <p:blipFill rotWithShape="1">
          <a:blip r:embed="rId5">
            <a:alphaModFix/>
          </a:blip>
          <a:srcRect/>
          <a:stretch/>
        </p:blipFill>
        <p:spPr>
          <a:xfrm>
            <a:off x="572672" y="4834027"/>
            <a:ext cx="503025" cy="503045"/>
          </a:xfrm>
          <a:prstGeom prst="rect">
            <a:avLst/>
          </a:prstGeom>
          <a:noFill/>
          <a:ln>
            <a:noFill/>
          </a:ln>
        </p:spPr>
      </p:pic>
      <p:pic>
        <p:nvPicPr>
          <p:cNvPr id="115" name="Google Shape;115;gd7885e0c67_0_11"/>
          <p:cNvPicPr preferRelativeResize="0"/>
          <p:nvPr/>
        </p:nvPicPr>
        <p:blipFill rotWithShape="1">
          <a:blip r:embed="rId6">
            <a:alphaModFix/>
          </a:blip>
          <a:srcRect/>
          <a:stretch/>
        </p:blipFill>
        <p:spPr>
          <a:xfrm>
            <a:off x="505325" y="5587525"/>
            <a:ext cx="608450" cy="597560"/>
          </a:xfrm>
          <a:prstGeom prst="rect">
            <a:avLst/>
          </a:prstGeom>
          <a:noFill/>
          <a:ln>
            <a:noFill/>
          </a:ln>
        </p:spPr>
      </p:pic>
      <p:sp>
        <p:nvSpPr>
          <p:cNvPr id="116" name="Google Shape;116;gd7885e0c67_0_11"/>
          <p:cNvSpPr txBox="1"/>
          <p:nvPr/>
        </p:nvSpPr>
        <p:spPr>
          <a:xfrm>
            <a:off x="4100075" y="1177550"/>
            <a:ext cx="73053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400"/>
              <a:buFont typeface="Arial"/>
              <a:buNone/>
            </a:pPr>
            <a:r>
              <a:rPr lang="es-ES" sz="3400" b="0" i="0" u="none" strike="noStrike" cap="none" dirty="0">
                <a:solidFill>
                  <a:schemeClr val="dk1"/>
                </a:solidFill>
                <a:latin typeface="Merriweather"/>
                <a:ea typeface="Merriweather"/>
                <a:cs typeface="Merriweather"/>
                <a:sym typeface="Merriweather"/>
              </a:rPr>
              <a:t>Christa Santos </a:t>
            </a:r>
            <a:r>
              <a:rPr lang="es-ES" sz="2400" b="1" i="0" u="none" strike="noStrike" cap="none" dirty="0">
                <a:solidFill>
                  <a:srgbClr val="7F7F7F"/>
                </a:solidFill>
                <a:latin typeface="Arial Rounded"/>
                <a:ea typeface="Arial Rounded"/>
                <a:cs typeface="Arial Rounded"/>
                <a:sym typeface="Arial Rounded"/>
              </a:rPr>
              <a:t>-</a:t>
            </a:r>
            <a:r>
              <a:rPr lang="es-ES" sz="2400" b="0" i="0" u="none" strike="noStrike" cap="none" dirty="0">
                <a:solidFill>
                  <a:srgbClr val="7F7F7F"/>
                </a:solidFill>
                <a:latin typeface="Arial Rounded"/>
                <a:ea typeface="Arial Rounded"/>
                <a:cs typeface="Arial Rounded"/>
                <a:sym typeface="Arial Rounded"/>
              </a:rPr>
              <a:t> </a:t>
            </a:r>
            <a:r>
              <a:rPr lang="es-ES" sz="2400" b="0" i="0" u="none" strike="noStrike" cap="none" dirty="0">
                <a:solidFill>
                  <a:srgbClr val="7F7F7F"/>
                </a:solidFill>
                <a:latin typeface="Lobster"/>
                <a:ea typeface="Lobster"/>
                <a:cs typeface="Lobster"/>
                <a:sym typeface="Lobster"/>
              </a:rPr>
              <a:t>Data Scientist</a:t>
            </a:r>
            <a:endParaRPr sz="2400" b="0" i="0" u="none" strike="noStrike" cap="none" dirty="0">
              <a:solidFill>
                <a:srgbClr val="7F7F7F"/>
              </a:solidFill>
              <a:latin typeface="Lobster"/>
              <a:ea typeface="Lobster"/>
              <a:cs typeface="Lobster"/>
              <a:sym typeface="Lobster"/>
            </a:endParaRPr>
          </a:p>
        </p:txBody>
      </p:sp>
      <p:sp>
        <p:nvSpPr>
          <p:cNvPr id="117" name="Google Shape;117;gd7885e0c67_0_11"/>
          <p:cNvSpPr/>
          <p:nvPr/>
        </p:nvSpPr>
        <p:spPr>
          <a:xfrm>
            <a:off x="1177375" y="4927809"/>
            <a:ext cx="2581900" cy="33593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s-ES" sz="1500" dirty="0">
                <a:solidFill>
                  <a:schemeClr val="dk1"/>
                </a:solidFill>
              </a:rPr>
              <a:t>christabelle@alumni.ie.edu</a:t>
            </a:r>
            <a:endParaRPr sz="1500" b="0" i="0" u="none" strike="noStrike" cap="none" dirty="0">
              <a:solidFill>
                <a:schemeClr val="dk1"/>
              </a:solidFill>
              <a:latin typeface="Arial"/>
              <a:ea typeface="Arial"/>
              <a:cs typeface="Arial"/>
              <a:sym typeface="Arial"/>
            </a:endParaRPr>
          </a:p>
        </p:txBody>
      </p:sp>
      <p:sp>
        <p:nvSpPr>
          <p:cNvPr id="118" name="Google Shape;118;gd7885e0c67_0_11"/>
          <p:cNvSpPr/>
          <p:nvPr/>
        </p:nvSpPr>
        <p:spPr>
          <a:xfrm>
            <a:off x="1177375" y="5742010"/>
            <a:ext cx="2471400" cy="268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s-ES" sz="1500" b="0" i="0" u="sng" strike="noStrike" cap="none" dirty="0">
                <a:solidFill>
                  <a:schemeClr val="hlink"/>
                </a:solidFill>
                <a:latin typeface="Arial"/>
                <a:ea typeface="Arial"/>
                <a:cs typeface="Arial"/>
                <a:sym typeface="Arial"/>
              </a:rPr>
              <a:t>Christa Santos</a:t>
            </a:r>
            <a:endParaRPr sz="1500" b="0" i="0" u="none" strike="noStrike" cap="none" dirty="0">
              <a:solidFill>
                <a:schemeClr val="dk1"/>
              </a:solidFill>
              <a:latin typeface="Arial"/>
              <a:ea typeface="Arial"/>
              <a:cs typeface="Arial"/>
              <a:sym typeface="Arial"/>
            </a:endParaRPr>
          </a:p>
        </p:txBody>
      </p:sp>
      <p:pic>
        <p:nvPicPr>
          <p:cNvPr id="120" name="Google Shape;120;gd7885e0c67_0_11"/>
          <p:cNvPicPr preferRelativeResize="0"/>
          <p:nvPr/>
        </p:nvPicPr>
        <p:blipFill rotWithShape="1">
          <a:blip r:embed="rId7">
            <a:alphaModFix/>
          </a:blip>
          <a:srcRect/>
          <a:stretch/>
        </p:blipFill>
        <p:spPr>
          <a:xfrm>
            <a:off x="10904101" y="3015067"/>
            <a:ext cx="1227300" cy="479220"/>
          </a:xfrm>
          <a:prstGeom prst="rect">
            <a:avLst/>
          </a:prstGeom>
          <a:noFill/>
          <a:ln>
            <a:noFill/>
          </a:ln>
        </p:spPr>
      </p:pic>
      <p:sp>
        <p:nvSpPr>
          <p:cNvPr id="121" name="Google Shape;121;gd7885e0c67_0_11"/>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 name="Picture 2" descr="A picture containing person&#10;&#10;Description automatically generated">
            <a:extLst>
              <a:ext uri="{FF2B5EF4-FFF2-40B4-BE49-F238E27FC236}">
                <a16:creationId xmlns:a16="http://schemas.microsoft.com/office/drawing/2014/main" id="{1A7A5FA5-6097-41EB-A0C9-99636A799C46}"/>
              </a:ext>
            </a:extLst>
          </p:cNvPr>
          <p:cNvPicPr>
            <a:picLocks noChangeAspect="1"/>
          </p:cNvPicPr>
          <p:nvPr/>
        </p:nvPicPr>
        <p:blipFill>
          <a:blip r:embed="rId8"/>
          <a:stretch>
            <a:fillRect/>
          </a:stretch>
        </p:blipFill>
        <p:spPr>
          <a:xfrm>
            <a:off x="674249" y="980295"/>
            <a:ext cx="2775000" cy="2775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4" name="Google Shape;108;gd7885e0c67_0_11">
            <a:extLst>
              <a:ext uri="{FF2B5EF4-FFF2-40B4-BE49-F238E27FC236}">
                <a16:creationId xmlns:a16="http://schemas.microsoft.com/office/drawing/2014/main" id="{8896E863-EA3A-4B1D-84F4-DB9C4ECB31B5}"/>
              </a:ext>
            </a:extLst>
          </p:cNvPr>
          <p:cNvGraphicFramePr/>
          <p:nvPr>
            <p:extLst>
              <p:ext uri="{D42A27DB-BD31-4B8C-83A1-F6EECF244321}">
                <p14:modId xmlns:p14="http://schemas.microsoft.com/office/powerpoint/2010/main" val="1875335016"/>
              </p:ext>
            </p:extLst>
          </p:nvPr>
        </p:nvGraphicFramePr>
        <p:xfrm>
          <a:off x="7727923" y="2912976"/>
          <a:ext cx="3658125" cy="2303275"/>
        </p:xfrm>
        <a:graphic>
          <a:graphicData uri="http://schemas.openxmlformats.org/drawingml/2006/table">
            <a:tbl>
              <a:tblPr>
                <a:noFill/>
                <a:tableStyleId>{5B29D514-30AB-43F8-A71D-BC644C07A104}</a:tableStyleId>
              </a:tblPr>
              <a:tblGrid>
                <a:gridCol w="1453128">
                  <a:extLst>
                    <a:ext uri="{9D8B030D-6E8A-4147-A177-3AD203B41FA5}">
                      <a16:colId xmlns:a16="http://schemas.microsoft.com/office/drawing/2014/main" val="20000"/>
                    </a:ext>
                  </a:extLst>
                </a:gridCol>
                <a:gridCol w="2204997">
                  <a:extLst>
                    <a:ext uri="{9D8B030D-6E8A-4147-A177-3AD203B41FA5}">
                      <a16:colId xmlns:a16="http://schemas.microsoft.com/office/drawing/2014/main" val="20001"/>
                    </a:ext>
                  </a:extLst>
                </a:gridCol>
              </a:tblGrid>
              <a:tr h="757675">
                <a:tc>
                  <a:txBody>
                    <a:bodyPr/>
                    <a:lstStyle/>
                    <a:p>
                      <a:pPr marL="0" marR="0" lvl="0" indent="0" algn="r" rtl="0">
                        <a:lnSpc>
                          <a:spcPct val="100000"/>
                        </a:lnSpc>
                        <a:spcBef>
                          <a:spcPts val="0"/>
                        </a:spcBef>
                        <a:spcAft>
                          <a:spcPts val="0"/>
                        </a:spcAft>
                        <a:buClr>
                          <a:srgbClr val="000000"/>
                        </a:buClr>
                        <a:buSzPts val="1600"/>
                        <a:buFont typeface="Arial"/>
                        <a:buNone/>
                      </a:pPr>
                      <a:r>
                        <a:rPr lang="es-ES" sz="1600" b="1" u="none" strike="noStrike" cap="none" dirty="0">
                          <a:solidFill>
                            <a:srgbClr val="888888"/>
                          </a:solidFill>
                        </a:rPr>
                        <a:t>2019 – </a:t>
                      </a:r>
                      <a:r>
                        <a:rPr lang="es-ES" sz="1600" b="1" u="none" strike="noStrike" cap="none" dirty="0" err="1">
                          <a:solidFill>
                            <a:srgbClr val="888888"/>
                          </a:solidFill>
                        </a:rPr>
                        <a:t>Present</a:t>
                      </a:r>
                      <a:endParaRPr sz="1600" b="1" u="none" strike="noStrike" cap="none" dirty="0">
                        <a:solidFill>
                          <a:srgbClr val="7F7F7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t>Data Science Lecturer
</a:t>
                      </a:r>
                      <a:r>
                        <a:rPr lang="es-ES" sz="1200" b="0" i="1" u="none" strike="noStrike" cap="none" dirty="0" err="1">
                          <a:solidFill>
                            <a:srgbClr val="7F7F7F"/>
                          </a:solidFill>
                        </a:rPr>
                        <a:t>Nuclio</a:t>
                      </a:r>
                      <a:r>
                        <a:rPr lang="es-ES" sz="1200" b="0" i="1" u="none" strike="noStrike" cap="none" dirty="0">
                          <a:solidFill>
                            <a:srgbClr val="7F7F7F"/>
                          </a:solidFill>
                        </a:rPr>
                        <a:t> Digital </a:t>
                      </a:r>
                      <a:r>
                        <a:rPr lang="es-ES" sz="1200" b="0" i="1" u="none" strike="noStrike" cap="none" dirty="0" err="1">
                          <a:solidFill>
                            <a:srgbClr val="7F7F7F"/>
                          </a:solidFill>
                        </a:rPr>
                        <a:t>School</a:t>
                      </a:r>
                      <a:endParaRPr sz="1200" b="0" u="none" strike="noStrike" cap="none" dirty="0"/>
                    </a:p>
                    <a:p>
                      <a:pPr marL="0" marR="0" lvl="0" indent="0" algn="l" rtl="0">
                        <a:lnSpc>
                          <a:spcPct val="100000"/>
                        </a:lnSpc>
                        <a:spcBef>
                          <a:spcPts val="0"/>
                        </a:spcBef>
                        <a:spcAft>
                          <a:spcPts val="0"/>
                        </a:spcAft>
                        <a:buClr>
                          <a:srgbClr val="000000"/>
                        </a:buClr>
                        <a:buSzPts val="1200"/>
                        <a:buFont typeface="Arial"/>
                        <a:buNone/>
                      </a:pPr>
                      <a:endParaRPr sz="1200" u="none" strike="noStrike" cap="none"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787925">
                <a:tc>
                  <a:txBody>
                    <a:bodyPr/>
                    <a:lstStyle/>
                    <a:p>
                      <a:pPr marL="0" marR="0" lvl="0" indent="0" algn="r" rtl="0">
                        <a:lnSpc>
                          <a:spcPct val="100000"/>
                        </a:lnSpc>
                        <a:spcBef>
                          <a:spcPts val="0"/>
                        </a:spcBef>
                        <a:spcAft>
                          <a:spcPts val="0"/>
                        </a:spcAft>
                        <a:buClr>
                          <a:srgbClr val="000000"/>
                        </a:buClr>
                        <a:buSzPts val="1600"/>
                        <a:buFont typeface="Arial"/>
                        <a:buNone/>
                      </a:pPr>
                      <a:r>
                        <a:rPr lang="es-ES" sz="1600" b="1" u="none" strike="noStrike" cap="none" dirty="0">
                          <a:solidFill>
                            <a:srgbClr val="888888"/>
                          </a:solidFill>
                        </a:rPr>
                        <a:t>2019 – </a:t>
                      </a:r>
                      <a:r>
                        <a:rPr lang="es-ES" sz="1600" b="1" u="none" strike="noStrike" cap="none" dirty="0" err="1">
                          <a:solidFill>
                            <a:srgbClr val="888888"/>
                          </a:solidFill>
                        </a:rPr>
                        <a:t>Present</a:t>
                      </a:r>
                      <a:endParaRPr sz="1600" b="1" u="none" strike="noStrike" cap="none" dirty="0">
                        <a:solidFill>
                          <a:srgbClr val="888888"/>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1" u="none" strike="noStrike" cap="none" dirty="0" err="1"/>
                        <a:t>Delivery</a:t>
                      </a:r>
                      <a:r>
                        <a:rPr lang="es-ES" sz="1200" b="1" u="none" strike="noStrike" cap="none" dirty="0"/>
                        <a:t> Data Scientist</a:t>
                      </a:r>
                      <a:endParaRPr sz="1200" b="1" u="none" strike="noStrike" cap="none" dirty="0"/>
                    </a:p>
                    <a:p>
                      <a:pPr marL="0" marR="0" lvl="0" indent="0" algn="l" rtl="0">
                        <a:lnSpc>
                          <a:spcPct val="100000"/>
                        </a:lnSpc>
                        <a:spcBef>
                          <a:spcPts val="0"/>
                        </a:spcBef>
                        <a:spcAft>
                          <a:spcPts val="0"/>
                        </a:spcAft>
                        <a:buClr>
                          <a:srgbClr val="000000"/>
                        </a:buClr>
                        <a:buSzPts val="1200"/>
                        <a:buFont typeface="Arial"/>
                        <a:buNone/>
                      </a:pPr>
                      <a:r>
                        <a:rPr lang="es-ES" sz="1200" i="1" u="none" strike="noStrike" cap="none" dirty="0">
                          <a:solidFill>
                            <a:srgbClr val="7F7F7F"/>
                          </a:solidFill>
                        </a:rPr>
                        <a:t>Microsoft</a:t>
                      </a:r>
                      <a:endParaRPr sz="1200" i="1" u="none" strike="noStrike" cap="none" dirty="0">
                        <a:solidFill>
                          <a:srgbClr val="7F7F7F"/>
                        </a:solidFill>
                      </a:endParaRPr>
                    </a:p>
                    <a:p>
                      <a:pPr marL="0" marR="0" lvl="0" indent="0" algn="l" rtl="0">
                        <a:lnSpc>
                          <a:spcPct val="100000"/>
                        </a:lnSpc>
                        <a:spcBef>
                          <a:spcPts val="0"/>
                        </a:spcBef>
                        <a:spcAft>
                          <a:spcPts val="0"/>
                        </a:spcAft>
                        <a:buClr>
                          <a:srgbClr val="000000"/>
                        </a:buClr>
                        <a:buSzPts val="1200"/>
                        <a:buFont typeface="Arial"/>
                        <a:buNone/>
                      </a:pPr>
                      <a:endParaRPr sz="1200" i="1" u="none" strike="noStrike" cap="none"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757675">
                <a:tc>
                  <a:txBody>
                    <a:bodyPr/>
                    <a:lstStyle/>
                    <a:p>
                      <a:pPr marL="0" marR="0" lvl="0" indent="0" algn="r" rtl="0">
                        <a:lnSpc>
                          <a:spcPct val="100000"/>
                        </a:lnSpc>
                        <a:spcBef>
                          <a:spcPts val="0"/>
                        </a:spcBef>
                        <a:spcAft>
                          <a:spcPts val="0"/>
                        </a:spcAft>
                        <a:buClr>
                          <a:srgbClr val="000000"/>
                        </a:buClr>
                        <a:buSzPts val="1600"/>
                        <a:buFont typeface="Arial"/>
                        <a:buNone/>
                      </a:pPr>
                      <a:r>
                        <a:rPr lang="es-ES" sz="1600" b="1" u="none" strike="noStrike" cap="none" dirty="0">
                          <a:solidFill>
                            <a:srgbClr val="7F7F7F"/>
                          </a:solidFill>
                        </a:rPr>
                        <a:t>2016 – 2019</a:t>
                      </a:r>
                      <a:endParaRPr sz="1600" b="1" u="none" strike="noStrike" cap="none" dirty="0">
                        <a:solidFill>
                          <a:srgbClr val="7F7F7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s-ES" sz="1200" b="1" u="none" strike="noStrike" cap="none" dirty="0">
                          <a:solidFill>
                            <a:schemeClr val="dk1"/>
                          </a:solidFill>
                        </a:rPr>
                        <a:t>Senior Data </a:t>
                      </a:r>
                      <a:r>
                        <a:rPr lang="es-ES" sz="1200" b="1" u="none" strike="noStrike" cap="none" dirty="0" err="1">
                          <a:solidFill>
                            <a:schemeClr val="dk1"/>
                          </a:solidFill>
                        </a:rPr>
                        <a:t>Science</a:t>
                      </a:r>
                      <a:r>
                        <a:rPr lang="es-ES" sz="1200" b="1" u="none" strike="noStrike" cap="none" dirty="0">
                          <a:solidFill>
                            <a:schemeClr val="dk1"/>
                          </a:solidFill>
                        </a:rPr>
                        <a:t> </a:t>
                      </a:r>
                      <a:r>
                        <a:rPr lang="es-ES" sz="1200" b="1" u="none" strike="noStrike" cap="none" dirty="0" err="1">
                          <a:solidFill>
                            <a:schemeClr val="dk1"/>
                          </a:solidFill>
                        </a:rPr>
                        <a:t>Consultant</a:t>
                      </a:r>
                      <a:endParaRPr lang="es-ES" sz="1200" b="1" u="none" strike="noStrike" cap="none" dirty="0">
                        <a:solidFill>
                          <a:schemeClr val="dk1"/>
                        </a:solidFill>
                      </a:endParaRPr>
                    </a:p>
                    <a:p>
                      <a:pPr marL="0" marR="0" lvl="0" indent="0" algn="l" rtl="0">
                        <a:lnSpc>
                          <a:spcPct val="100000"/>
                        </a:lnSpc>
                        <a:spcBef>
                          <a:spcPts val="0"/>
                        </a:spcBef>
                        <a:spcAft>
                          <a:spcPts val="0"/>
                        </a:spcAft>
                        <a:buClr>
                          <a:srgbClr val="000000"/>
                        </a:buClr>
                        <a:buSzPts val="1200"/>
                        <a:buFont typeface="Arial"/>
                        <a:buNone/>
                      </a:pPr>
                      <a:r>
                        <a:rPr lang="es-ES" sz="1200" i="1" u="none" strike="noStrike" cap="none" dirty="0">
                          <a:solidFill>
                            <a:srgbClr val="888888"/>
                          </a:solidFill>
                        </a:rPr>
                        <a:t>Ernst &amp; Young</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028" name="Picture 4" descr="Microsoft cambia su logo por primera vez en 25 años • ENTER.CO">
            <a:extLst>
              <a:ext uri="{FF2B5EF4-FFF2-40B4-BE49-F238E27FC236}">
                <a16:creationId xmlns:a16="http://schemas.microsoft.com/office/drawing/2014/main" id="{AE6CF002-C0B9-483C-801E-4AFD5DBF1E3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4089" b="30700"/>
          <a:stretch/>
        </p:blipFill>
        <p:spPr bwMode="auto">
          <a:xfrm>
            <a:off x="11044159" y="3749520"/>
            <a:ext cx="962439" cy="284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rnst &amp;amp; Young - Wikipedia, la enciclopedia libre">
            <a:extLst>
              <a:ext uri="{FF2B5EF4-FFF2-40B4-BE49-F238E27FC236}">
                <a16:creationId xmlns:a16="http://schemas.microsoft.com/office/drawing/2014/main" id="{B3AFDBAE-662D-441D-949B-06B5541991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73939" y="4150506"/>
            <a:ext cx="847803" cy="949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ge0aa86237f_0_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422" name="Google Shape;422;ge0aa86237f_0_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423" name="Google Shape;423;ge0aa86237f_0_0"/>
          <p:cNvSpPr txBox="1"/>
          <p:nvPr/>
        </p:nvSpPr>
        <p:spPr>
          <a:xfrm>
            <a:off x="1200970" y="1231200"/>
            <a:ext cx="11281800" cy="554100"/>
          </a:xfrm>
          <a:prstGeom prst="rect">
            <a:avLst/>
          </a:prstGeom>
          <a:noFill/>
          <a:ln>
            <a:noFill/>
          </a:ln>
        </p:spPr>
        <p:txBody>
          <a:bodyPr spcFirstLastPara="1" wrap="square" lIns="0" tIns="0" rIns="0" bIns="0" anchor="t" anchorCtr="0">
            <a:spAutoFit/>
          </a:bodyPr>
          <a:lstStyle/>
          <a:p>
            <a:pPr lvl="0">
              <a:buSzPts val="3600"/>
            </a:pPr>
            <a:r>
              <a:rPr lang="es-ES" sz="3600" b="1" dirty="0">
                <a:latin typeface="Calibri"/>
                <a:ea typeface="Calibri"/>
                <a:cs typeface="Calibri"/>
                <a:sym typeface="Calibri"/>
              </a:rPr>
              <a:t>TIME ZONES</a:t>
            </a:r>
            <a:endParaRPr sz="4000" b="0" i="0" u="none" strike="noStrike" cap="none" dirty="0">
              <a:solidFill>
                <a:srgbClr val="000000"/>
              </a:solidFill>
              <a:latin typeface="Calibri"/>
              <a:ea typeface="Calibri"/>
              <a:cs typeface="Calibri"/>
              <a:sym typeface="Calibri"/>
            </a:endParaRPr>
          </a:p>
        </p:txBody>
      </p:sp>
      <p:sp>
        <p:nvSpPr>
          <p:cNvPr id="424" name="Google Shape;424;ge0aa86237f_0_0"/>
          <p:cNvSpPr txBox="1"/>
          <p:nvPr/>
        </p:nvSpPr>
        <p:spPr>
          <a:xfrm>
            <a:off x="1304574" y="1944455"/>
            <a:ext cx="6965665" cy="3924151"/>
          </a:xfrm>
          <a:prstGeom prst="rect">
            <a:avLst/>
          </a:prstGeom>
          <a:noFill/>
          <a:ln>
            <a:noFill/>
          </a:ln>
        </p:spPr>
        <p:txBody>
          <a:bodyPr spcFirstLastPara="1" wrap="square" lIns="0" tIns="0" rIns="0" bIns="0" anchor="t" anchorCtr="0">
            <a:spAutoFit/>
          </a:bodyPr>
          <a:lstStyle/>
          <a:p>
            <a:pPr lvl="0">
              <a:buClr>
                <a:schemeClr val="dk1"/>
              </a:buClr>
              <a:buSzPts val="1100"/>
            </a:pPr>
            <a:r>
              <a:rPr lang="en-US" sz="1500" dirty="0">
                <a:solidFill>
                  <a:srgbClr val="262626"/>
                </a:solidFill>
                <a:latin typeface="Calibri"/>
                <a:ea typeface="Calibri"/>
                <a:cs typeface="Calibri"/>
                <a:sym typeface="Calibri"/>
              </a:rPr>
              <a:t>Time zones are areas of the planet that have the same definition of time i.e.</a:t>
            </a:r>
            <a:r>
              <a:rPr lang="es-ES" sz="1500" b="0" i="0" u="none" strike="noStrike" cap="none" dirty="0">
                <a:solidFill>
                  <a:srgbClr val="262626"/>
                </a:solidFill>
                <a:latin typeface="Calibri"/>
                <a:ea typeface="Calibri"/>
                <a:cs typeface="Calibri"/>
                <a:sym typeface="Calibri"/>
              </a:rPr>
              <a:t>, </a:t>
            </a:r>
            <a:r>
              <a:rPr lang="en-US" sz="1500" b="1" dirty="0">
                <a:solidFill>
                  <a:srgbClr val="262626"/>
                </a:solidFill>
                <a:latin typeface="Calibri"/>
                <a:ea typeface="Calibri"/>
                <a:cs typeface="Calibri"/>
                <a:sym typeface="Calibri"/>
              </a:rPr>
              <a:t>the same time at the same moment</a:t>
            </a:r>
            <a:r>
              <a:rPr lang="es-ES" sz="1500" b="1" i="0" u="none" strike="noStrike" cap="none" dirty="0">
                <a:solidFill>
                  <a:srgbClr val="262626"/>
                </a:solidFill>
                <a:latin typeface="Calibri"/>
                <a:ea typeface="Calibri"/>
                <a:cs typeface="Calibri"/>
                <a:sym typeface="Calibri"/>
              </a:rPr>
              <a:t>.</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Mainly they correspond to the meridian (latitude) towards the east it increases, towards the west it decreases, although it is also influenced by other socio-political aspects.</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lvl="0">
              <a:buClr>
                <a:schemeClr val="dk1"/>
              </a:buClr>
              <a:buSzPts val="1100"/>
            </a:pPr>
            <a:r>
              <a:rPr lang="en-US" sz="1500" dirty="0">
                <a:solidFill>
                  <a:srgbClr val="262626"/>
                </a:solidFill>
                <a:latin typeface="Calibri"/>
                <a:ea typeface="Calibri"/>
                <a:cs typeface="Calibri"/>
                <a:sym typeface="Calibri"/>
              </a:rPr>
              <a:t>In addition, you have to be careful with some aspects, especially when it comes to industries that operate globally</a:t>
            </a:r>
            <a:r>
              <a:rPr lang="es-ES" sz="1500" b="0" i="0" u="none" strike="noStrike" cap="none" dirty="0">
                <a:solidFill>
                  <a:srgbClr val="262626"/>
                </a:solidFill>
                <a:latin typeface="Calibri"/>
                <a:ea typeface="Calibri"/>
                <a:cs typeface="Calibri"/>
                <a:sym typeface="Calibri"/>
              </a:rPr>
              <a:t>:</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a:solidFill>
                  <a:srgbClr val="262626"/>
                </a:solidFill>
                <a:latin typeface="Calibri"/>
                <a:ea typeface="Calibri"/>
                <a:cs typeface="Calibri"/>
                <a:sym typeface="Calibri"/>
              </a:rPr>
              <a:t>Time </a:t>
            </a:r>
            <a:r>
              <a:rPr lang="es-ES" sz="1500" b="1" dirty="0" err="1">
                <a:solidFill>
                  <a:srgbClr val="262626"/>
                </a:solidFill>
                <a:latin typeface="Calibri"/>
                <a:ea typeface="Calibri"/>
                <a:cs typeface="Calibri"/>
                <a:sym typeface="Calibri"/>
              </a:rPr>
              <a:t>differences</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region</a:t>
            </a:r>
            <a:r>
              <a:rPr lang="es-ES" sz="1500" b="1" dirty="0">
                <a:solidFill>
                  <a:srgbClr val="262626"/>
                </a:solidFill>
                <a:latin typeface="Calibri"/>
                <a:ea typeface="Calibri"/>
                <a:cs typeface="Calibri"/>
                <a:sym typeface="Calibri"/>
              </a:rPr>
              <a:t>/country: </a:t>
            </a:r>
            <a:r>
              <a:rPr lang="en-US" sz="1500" dirty="0">
                <a:solidFill>
                  <a:srgbClr val="262626"/>
                </a:solidFill>
                <a:latin typeface="Calibri"/>
                <a:ea typeface="Calibri"/>
                <a:cs typeface="Calibri"/>
                <a:sym typeface="Calibri"/>
              </a:rPr>
              <a:t>That translate into the non-simultaneity of the day and possible changes of dates</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i="0" u="none" strike="noStrike" cap="none" dirty="0" err="1">
                <a:solidFill>
                  <a:srgbClr val="262626"/>
                </a:solidFill>
                <a:latin typeface="Calibri"/>
                <a:ea typeface="Calibri"/>
                <a:cs typeface="Calibri"/>
                <a:sym typeface="Calibri"/>
              </a:rPr>
              <a:t>Changes</a:t>
            </a:r>
            <a:r>
              <a:rPr lang="es-ES" sz="1500" b="1" i="0" u="none" strike="noStrike" cap="none" dirty="0">
                <a:solidFill>
                  <a:srgbClr val="262626"/>
                </a:solidFill>
                <a:latin typeface="Calibri"/>
                <a:ea typeface="Calibri"/>
                <a:cs typeface="Calibri"/>
                <a:sym typeface="Calibri"/>
              </a:rPr>
              <a:t> in time:</a:t>
            </a:r>
            <a:r>
              <a:rPr lang="es-ES" sz="1500" b="0" i="0" u="none" strike="noStrike" cap="none" dirty="0">
                <a:solidFill>
                  <a:srgbClr val="262626"/>
                </a:solidFill>
                <a:latin typeface="Calibri"/>
                <a:ea typeface="Calibri"/>
                <a:cs typeface="Calibri"/>
                <a:sym typeface="Calibri"/>
              </a:rPr>
              <a:t> </a:t>
            </a:r>
            <a:r>
              <a:rPr lang="en-US" sz="1500" b="0" i="0" u="none" strike="noStrike" cap="none" dirty="0">
                <a:solidFill>
                  <a:srgbClr val="262626"/>
                </a:solidFill>
                <a:latin typeface="Calibri"/>
                <a:ea typeface="Calibri"/>
                <a:cs typeface="Calibri"/>
                <a:sym typeface="Calibri"/>
              </a:rPr>
              <a:t>Adds</a:t>
            </a:r>
            <a:r>
              <a:rPr lang="en-US" sz="1500" dirty="0">
                <a:solidFill>
                  <a:srgbClr val="262626"/>
                </a:solidFill>
                <a:latin typeface="Calibri"/>
                <a:ea typeface="Calibri"/>
                <a:cs typeface="Calibri"/>
                <a:sym typeface="Calibri"/>
              </a:rPr>
              <a:t> or takes away one hour (twice a year)</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lvl="0">
              <a:buSzPts val="1500"/>
            </a:pPr>
            <a:r>
              <a:rPr lang="en-US" sz="1500" dirty="0">
                <a:solidFill>
                  <a:srgbClr val="262626"/>
                </a:solidFill>
                <a:latin typeface="Calibri"/>
                <a:ea typeface="Calibri"/>
                <a:cs typeface="Calibri"/>
                <a:sym typeface="Calibri"/>
              </a:rPr>
              <a:t>For this reason, it is advisable to work with UTC until the final stages of the projects, in which it is convenient to translate the local time. </a:t>
            </a:r>
          </a:p>
          <a:p>
            <a:pPr lvl="0">
              <a:buSzPts val="1500"/>
            </a:pPr>
            <a:r>
              <a:rPr lang="en-US" sz="1500" dirty="0">
                <a:solidFill>
                  <a:srgbClr val="262626"/>
                </a:solidFill>
                <a:latin typeface="Calibri"/>
                <a:ea typeface="Calibri"/>
                <a:cs typeface="Calibri"/>
                <a:sym typeface="Calibri"/>
              </a:rPr>
              <a:t>Two key tasks to work with </a:t>
            </a:r>
            <a:r>
              <a:rPr lang="en-US" sz="1500" dirty="0" err="1">
                <a:solidFill>
                  <a:srgbClr val="262626"/>
                </a:solidFill>
                <a:latin typeface="Calibri"/>
                <a:ea typeface="Calibri"/>
                <a:cs typeface="Calibri"/>
                <a:sym typeface="Calibri"/>
              </a:rPr>
              <a:t>timezones</a:t>
            </a:r>
            <a:r>
              <a:rPr lang="es-ES" sz="1500" b="0" i="0" u="none" strike="noStrike" cap="none" dirty="0">
                <a:solidFill>
                  <a:srgbClr val="262626"/>
                </a:solidFill>
                <a:latin typeface="Calibri"/>
                <a:ea typeface="Calibri"/>
                <a:cs typeface="Calibri"/>
                <a:sym typeface="Calibri"/>
              </a:rPr>
              <a:t>:</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Know</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the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timezone</a:t>
            </a:r>
            <a:r>
              <a:rPr lang="es-ES" sz="1500" b="1"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There are functions that relate regions to TZ</a:t>
            </a:r>
            <a:r>
              <a:rPr lang="es-ES" sz="1500" b="0" i="0" u="none" strike="noStrike" cap="none" dirty="0">
                <a:solidFill>
                  <a:srgbClr val="262626"/>
                </a:solidFill>
                <a:latin typeface="Calibri"/>
                <a:ea typeface="Calibri"/>
                <a:cs typeface="Calibri"/>
                <a:sym typeface="Calibri"/>
              </a:rPr>
              <a:t> </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Calculate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the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necessary</a:t>
            </a:r>
            <a:r>
              <a:rPr lang="es-ES" sz="1500" b="1" dirty="0">
                <a:solidFill>
                  <a:srgbClr val="262626"/>
                </a:solidFill>
                <a:latin typeface="Calibri"/>
                <a:ea typeface="Calibri"/>
                <a:cs typeface="Calibri"/>
                <a:sym typeface="Calibri"/>
              </a:rPr>
              <a:t> time: </a:t>
            </a:r>
            <a:r>
              <a:rPr lang="es-ES" sz="1500" dirty="0" err="1">
                <a:solidFill>
                  <a:srgbClr val="262626"/>
                </a:solidFill>
                <a:latin typeface="Calibri"/>
                <a:ea typeface="Calibri"/>
                <a:cs typeface="Calibri"/>
                <a:sym typeface="Calibri"/>
              </a:rPr>
              <a:t>There</a:t>
            </a:r>
            <a:r>
              <a:rPr lang="es-ES" sz="1500" dirty="0">
                <a:solidFill>
                  <a:srgbClr val="262626"/>
                </a:solidFill>
                <a:latin typeface="Calibri"/>
                <a:ea typeface="Calibri"/>
                <a:cs typeface="Calibri"/>
                <a:sym typeface="Calibri"/>
              </a:rPr>
              <a:t> are default </a:t>
            </a:r>
            <a:r>
              <a:rPr lang="es-ES" sz="1500" dirty="0" err="1">
                <a:solidFill>
                  <a:srgbClr val="262626"/>
                </a:solidFill>
                <a:latin typeface="Calibri"/>
                <a:ea typeface="Calibri"/>
                <a:cs typeface="Calibri"/>
                <a:sym typeface="Calibri"/>
              </a:rPr>
              <a:t>functions</a:t>
            </a:r>
            <a:r>
              <a:rPr lang="es-ES" sz="1500" dirty="0">
                <a:solidFill>
                  <a:srgbClr val="262626"/>
                </a:solidFill>
                <a:latin typeface="Calibri"/>
                <a:ea typeface="Calibri"/>
                <a:cs typeface="Calibri"/>
                <a:sym typeface="Calibri"/>
              </a:rPr>
              <a:t>.</a:t>
            </a:r>
            <a:endParaRPr sz="1500" b="0" i="0" u="none" strike="noStrike" cap="none" dirty="0">
              <a:solidFill>
                <a:srgbClr val="262626"/>
              </a:solidFill>
              <a:latin typeface="Calibri"/>
              <a:ea typeface="Calibri"/>
              <a:cs typeface="Calibri"/>
              <a:sym typeface="Calibri"/>
            </a:endParaRPr>
          </a:p>
        </p:txBody>
      </p:sp>
      <p:pic>
        <p:nvPicPr>
          <p:cNvPr id="425" name="Google Shape;425;ge0aa86237f_0_0"/>
          <p:cNvPicPr preferRelativeResize="0"/>
          <p:nvPr/>
        </p:nvPicPr>
        <p:blipFill rotWithShape="1">
          <a:blip r:embed="rId5">
            <a:alphaModFix/>
          </a:blip>
          <a:srcRect/>
          <a:stretch/>
        </p:blipFill>
        <p:spPr>
          <a:xfrm>
            <a:off x="8392159" y="4267525"/>
            <a:ext cx="3216339" cy="1487900"/>
          </a:xfrm>
          <a:prstGeom prst="rect">
            <a:avLst/>
          </a:prstGeom>
          <a:noFill/>
          <a:ln>
            <a:noFill/>
          </a:ln>
        </p:spPr>
      </p:pic>
      <p:pic>
        <p:nvPicPr>
          <p:cNvPr id="426" name="Google Shape;426;ge0aa86237f_0_0"/>
          <p:cNvPicPr preferRelativeResize="0"/>
          <p:nvPr/>
        </p:nvPicPr>
        <p:blipFill rotWithShape="1">
          <a:blip r:embed="rId6">
            <a:alphaModFix/>
          </a:blip>
          <a:srcRect/>
          <a:stretch/>
        </p:blipFill>
        <p:spPr>
          <a:xfrm>
            <a:off x="8961620" y="2033975"/>
            <a:ext cx="1866874" cy="1919914"/>
          </a:xfrm>
          <a:prstGeom prst="rect">
            <a:avLst/>
          </a:prstGeom>
          <a:noFill/>
          <a:ln>
            <a:noFill/>
          </a:ln>
        </p:spPr>
      </p:pic>
      <p:sp>
        <p:nvSpPr>
          <p:cNvPr id="427" name="Google Shape;427;ge0aa86237f_0_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428" name="Google Shape;428;ge0aa86237f_0_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9" name="Google Shape;429;ge0aa86237f_0_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E6ACA0A9-B4B5-4E8E-96BB-A7D6DEEF6064}"/>
              </a:ext>
            </a:extLst>
          </p:cNvPr>
          <p:cNvSpPr txBox="1"/>
          <p:nvPr/>
        </p:nvSpPr>
        <p:spPr>
          <a:xfrm>
            <a:off x="1231450" y="5965531"/>
            <a:ext cx="10015670" cy="323165"/>
          </a:xfrm>
          <a:prstGeom prst="rect">
            <a:avLst/>
          </a:prstGeom>
          <a:noFill/>
        </p:spPr>
        <p:txBody>
          <a:bodyPr wrap="square">
            <a:spAutoFit/>
          </a:bodyPr>
          <a:lstStyle/>
          <a:p>
            <a:pPr lvl="0">
              <a:buSzPts val="1500"/>
            </a:pPr>
            <a:r>
              <a:rPr lang="en-US" sz="1500" dirty="0">
                <a:solidFill>
                  <a:srgbClr val="262626"/>
                </a:solidFill>
                <a:latin typeface="Calibri"/>
                <a:ea typeface="Calibri"/>
                <a:cs typeface="Calibri"/>
                <a:sym typeface="Calibri"/>
              </a:rPr>
              <a:t>Another aspect that is complex is the difficulty of dealing with different time zones in the same </a:t>
            </a:r>
            <a:r>
              <a:rPr lang="en-US" sz="1500" dirty="0" err="1">
                <a:solidFill>
                  <a:srgbClr val="262626"/>
                </a:solidFill>
                <a:latin typeface="Calibri"/>
                <a:ea typeface="Calibri"/>
                <a:cs typeface="Calibri"/>
                <a:sym typeface="Calibri"/>
              </a:rPr>
              <a:t>dataframe</a:t>
            </a:r>
            <a:r>
              <a:rPr lang="en-US" sz="1500" dirty="0">
                <a:solidFill>
                  <a:srgbClr val="262626"/>
                </a:solidFill>
                <a:latin typeface="Calibri"/>
                <a:ea typeface="Calibri"/>
                <a:cs typeface="Calibri"/>
                <a:sym typeface="Calibri"/>
              </a:rPr>
              <a:t> or series.</a:t>
            </a:r>
            <a:endParaRPr lang="en-US" sz="1500" b="0" i="0" u="none" strike="noStrike" cap="none" dirty="0">
              <a:solidFill>
                <a:srgbClr val="262626"/>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ge0e5efc294_0_78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435" name="Google Shape;435;ge0e5efc294_0_78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436" name="Google Shape;436;ge0e5efc294_0_783"/>
          <p:cNvSpPr txBox="1"/>
          <p:nvPr/>
        </p:nvSpPr>
        <p:spPr>
          <a:xfrm>
            <a:off x="1207950" y="1177200"/>
            <a:ext cx="11281800" cy="553998"/>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EFFECT OF HOLIDAYS</a:t>
            </a:r>
            <a:endParaRPr sz="4000" b="0" i="0" u="none" strike="noStrike" cap="none" dirty="0">
              <a:solidFill>
                <a:srgbClr val="000000"/>
              </a:solidFill>
              <a:latin typeface="Calibri"/>
              <a:ea typeface="Calibri"/>
              <a:cs typeface="Calibri"/>
              <a:sym typeface="Calibri"/>
            </a:endParaRPr>
          </a:p>
        </p:txBody>
      </p:sp>
      <p:sp>
        <p:nvSpPr>
          <p:cNvPr id="437" name="Google Shape;437;ge0e5efc294_0_783"/>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438" name="Google Shape;438;ge0e5efc294_0_783"/>
          <p:cNvSpPr txBox="1"/>
          <p:nvPr/>
        </p:nvSpPr>
        <p:spPr>
          <a:xfrm>
            <a:off x="1310375" y="2075075"/>
            <a:ext cx="9207000" cy="3308598"/>
          </a:xfrm>
          <a:prstGeom prst="rect">
            <a:avLst/>
          </a:prstGeom>
          <a:noFill/>
          <a:ln>
            <a:noFill/>
          </a:ln>
        </p:spPr>
        <p:txBody>
          <a:bodyPr spcFirstLastPara="1" wrap="square" lIns="0" tIns="0" rIns="0" bIns="0" anchor="t" anchorCtr="0">
            <a:spAutoFit/>
          </a:bodyPr>
          <a:lstStyle/>
          <a:p>
            <a:pPr lvl="0">
              <a:buClr>
                <a:schemeClr val="dk1"/>
              </a:buClr>
              <a:buSzPts val="1100"/>
            </a:pPr>
            <a:r>
              <a:rPr lang="es-ES" sz="1500" dirty="0" err="1">
                <a:solidFill>
                  <a:srgbClr val="262626"/>
                </a:solidFill>
                <a:latin typeface="Calibri"/>
                <a:ea typeface="Calibri"/>
                <a:cs typeface="Calibri"/>
                <a:sym typeface="Calibri"/>
              </a:rPr>
              <a:t>H</a:t>
            </a:r>
            <a:r>
              <a:rPr lang="es-ES" sz="1500" b="1" dirty="0" err="1">
                <a:solidFill>
                  <a:srgbClr val="262626"/>
                </a:solidFill>
                <a:latin typeface="Calibri"/>
                <a:ea typeface="Calibri"/>
                <a:cs typeface="Calibri"/>
                <a:sym typeface="Calibri"/>
              </a:rPr>
              <a:t>olidays</a:t>
            </a:r>
            <a:r>
              <a:rPr lang="es-ES" sz="1500" b="1"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are an important variable that can have a great effect on activity in various industries, and therefore, on our models.</a:t>
            </a:r>
            <a:r>
              <a:rPr lang="es-ES" sz="1500" b="0" i="0" u="none" strike="noStrike" cap="none" dirty="0">
                <a:solidFill>
                  <a:srgbClr val="262626"/>
                </a:solidFill>
                <a:latin typeface="Calibri"/>
                <a:ea typeface="Calibri"/>
                <a:cs typeface="Calibri"/>
                <a:sym typeface="Calibri"/>
              </a:rPr>
              <a:t> </a:t>
            </a:r>
            <a:r>
              <a:rPr lang="es-ES" sz="1500" b="0" i="0" u="none" strike="noStrike" cap="none"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effect</a:t>
            </a:r>
            <a:r>
              <a:rPr lang="es-ES" sz="1500" b="0" i="0" u="none" strike="noStrike" cap="none"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depends</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on</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type</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of</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problem</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and the treatment of these days can become complex due to:</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n-US" sz="1500" dirty="0">
                <a:solidFill>
                  <a:srgbClr val="262626"/>
                </a:solidFill>
                <a:latin typeface="Calibri"/>
                <a:ea typeface="Calibri"/>
                <a:cs typeface="Calibri"/>
                <a:sym typeface="Calibri"/>
              </a:rPr>
              <a:t>They are </a:t>
            </a:r>
            <a:r>
              <a:rPr lang="en-US" sz="1500" b="1" dirty="0">
                <a:solidFill>
                  <a:srgbClr val="262626"/>
                </a:solidFill>
                <a:latin typeface="Calibri"/>
                <a:ea typeface="Calibri"/>
                <a:cs typeface="Calibri"/>
                <a:sym typeface="Calibri"/>
              </a:rPr>
              <a:t>specific</a:t>
            </a:r>
            <a:r>
              <a:rPr lang="en-US" sz="1500" dirty="0">
                <a:solidFill>
                  <a:srgbClr val="262626"/>
                </a:solidFill>
                <a:latin typeface="Calibri"/>
                <a:ea typeface="Calibri"/>
                <a:cs typeface="Calibri"/>
                <a:sym typeface="Calibri"/>
              </a:rPr>
              <a:t> at the national and regional levels.</a:t>
            </a: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n-US" sz="1500" b="1" dirty="0">
                <a:solidFill>
                  <a:srgbClr val="262626"/>
                </a:solidFill>
                <a:latin typeface="Calibri"/>
                <a:ea typeface="Calibri"/>
                <a:cs typeface="Calibri"/>
                <a:sym typeface="Calibri"/>
              </a:rPr>
              <a:t>They do not always correspond </a:t>
            </a:r>
            <a:r>
              <a:rPr lang="en-US" sz="1500" dirty="0">
                <a:solidFill>
                  <a:srgbClr val="262626"/>
                </a:solidFill>
                <a:latin typeface="Calibri"/>
                <a:ea typeface="Calibri"/>
                <a:cs typeface="Calibri"/>
                <a:sym typeface="Calibri"/>
              </a:rPr>
              <a:t>to specific dates (third Monday of a month), they can be </a:t>
            </a:r>
            <a:r>
              <a:rPr lang="en-US" sz="1500" b="1" dirty="0">
                <a:solidFill>
                  <a:srgbClr val="262626"/>
                </a:solidFill>
                <a:latin typeface="Calibri"/>
                <a:ea typeface="Calibri"/>
                <a:cs typeface="Calibri"/>
                <a:sym typeface="Calibri"/>
              </a:rPr>
              <a:t>dynamic</a:t>
            </a:r>
            <a:r>
              <a:rPr lang="en-US" sz="1500" dirty="0">
                <a:solidFill>
                  <a:srgbClr val="262626"/>
                </a:solidFill>
                <a:latin typeface="Calibri"/>
                <a:ea typeface="Calibri"/>
                <a:cs typeface="Calibri"/>
                <a:sym typeface="Calibri"/>
              </a:rPr>
              <a:t> and vary over the years, and even disappear holidays from the calendar</a:t>
            </a:r>
            <a:r>
              <a:rPr lang="en-US" sz="1500" b="1" dirty="0">
                <a:solidFill>
                  <a:srgbClr val="262626"/>
                </a:solidFill>
                <a:latin typeface="Calibri"/>
                <a:ea typeface="Calibri"/>
                <a:cs typeface="Calibri"/>
                <a:sym typeface="Calibri"/>
              </a:rPr>
              <a:t>.
Holiday eves</a:t>
            </a:r>
            <a:r>
              <a:rPr lang="en-US" sz="1500" dirty="0">
                <a:solidFill>
                  <a:srgbClr val="262626"/>
                </a:solidFill>
                <a:latin typeface="Calibri"/>
                <a:ea typeface="Calibri"/>
                <a:cs typeface="Calibri"/>
                <a:sym typeface="Calibri"/>
              </a:rPr>
              <a:t> (and even later days) may also be affected.</a:t>
            </a:r>
            <a:endParaRPr sz="150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es-ES" sz="1500" b="0" i="0" u="none" strike="noStrike" cap="none" dirty="0">
                <a:solidFill>
                  <a:srgbClr val="262626"/>
                </a:solidFill>
                <a:latin typeface="Calibri"/>
                <a:ea typeface="Calibri"/>
                <a:cs typeface="Calibri"/>
                <a:sym typeface="Calibri"/>
              </a:rPr>
              <a:t>	</a:t>
            </a:r>
            <a:endParaRPr sz="1500" b="0" i="0" u="none" strike="noStrike" cap="none" dirty="0">
              <a:solidFill>
                <a:srgbClr val="262626"/>
              </a:solidFill>
              <a:latin typeface="Calibri"/>
              <a:ea typeface="Calibri"/>
              <a:cs typeface="Calibri"/>
              <a:sym typeface="Calibri"/>
            </a:endParaRPr>
          </a:p>
          <a:p>
            <a:pPr lvl="0">
              <a:buSzPts val="1500"/>
            </a:pPr>
            <a:r>
              <a:rPr lang="en-US" sz="1500" dirty="0">
                <a:solidFill>
                  <a:srgbClr val="262626"/>
                </a:solidFill>
                <a:latin typeface="Calibri"/>
                <a:ea typeface="Calibri"/>
                <a:cs typeface="Calibri"/>
                <a:sym typeface="Calibri"/>
              </a:rPr>
              <a:t>With these criteria, it is necessary to obtain </a:t>
            </a:r>
            <a:r>
              <a:rPr lang="en-US" sz="1500" b="1" dirty="0">
                <a:solidFill>
                  <a:srgbClr val="262626"/>
                </a:solidFill>
                <a:latin typeface="Calibri"/>
                <a:ea typeface="Calibri"/>
                <a:cs typeface="Calibri"/>
                <a:sym typeface="Calibri"/>
              </a:rPr>
              <a:t>a calendar that includes all the festive dates year by year</a:t>
            </a:r>
            <a:r>
              <a:rPr lang="en-US" sz="1500" dirty="0">
                <a:solidFill>
                  <a:srgbClr val="262626"/>
                </a:solidFill>
                <a:latin typeface="Calibri"/>
                <a:ea typeface="Calibri"/>
                <a:cs typeface="Calibri"/>
                <a:sym typeface="Calibri"/>
              </a:rPr>
              <a:t>. There are some specific libraries that allow it (holidays in Python). In addition, some time series models, such as Prophet, include the possibility of taking this effect into account automatically.
</a:t>
            </a: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439" name="Google Shape;439;ge0e5efc294_0_783"/>
          <p:cNvPicPr preferRelativeResize="0"/>
          <p:nvPr/>
        </p:nvPicPr>
        <p:blipFill rotWithShape="1">
          <a:blip r:embed="rId5">
            <a:alphaModFix/>
          </a:blip>
          <a:srcRect/>
          <a:stretch/>
        </p:blipFill>
        <p:spPr>
          <a:xfrm>
            <a:off x="1788465" y="4781912"/>
            <a:ext cx="4311401" cy="1437161"/>
          </a:xfrm>
          <a:prstGeom prst="rect">
            <a:avLst/>
          </a:prstGeom>
          <a:noFill/>
          <a:ln>
            <a:noFill/>
          </a:ln>
        </p:spPr>
      </p:pic>
      <p:pic>
        <p:nvPicPr>
          <p:cNvPr id="440" name="Google Shape;440;ge0e5efc294_0_783"/>
          <p:cNvPicPr preferRelativeResize="0"/>
          <p:nvPr/>
        </p:nvPicPr>
        <p:blipFill rotWithShape="1">
          <a:blip r:embed="rId6">
            <a:alphaModFix/>
          </a:blip>
          <a:srcRect/>
          <a:stretch/>
        </p:blipFill>
        <p:spPr>
          <a:xfrm>
            <a:off x="6389400" y="4853021"/>
            <a:ext cx="3201381" cy="1437176"/>
          </a:xfrm>
          <a:prstGeom prst="rect">
            <a:avLst/>
          </a:prstGeom>
          <a:noFill/>
          <a:ln>
            <a:noFill/>
          </a:ln>
        </p:spPr>
      </p:pic>
      <p:sp>
        <p:nvSpPr>
          <p:cNvPr id="441" name="Google Shape;441;ge0e5efc294_0_78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42" name="Google Shape;442;ge0e5efc294_0_783"/>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e0e5efc294_0_460"/>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CODE</a:t>
            </a:r>
            <a:r>
              <a:rPr lang="es-ES" sz="3600" b="1" dirty="0">
                <a:latin typeface="Calibri"/>
                <a:ea typeface="Calibri"/>
                <a:cs typeface="Calibri"/>
                <a:sym typeface="Calibri"/>
              </a:rPr>
              <a:t> RUNTIME</a:t>
            </a:r>
            <a:endParaRPr sz="4000" b="0" i="0" u="none" strike="noStrike" cap="none" dirty="0">
              <a:solidFill>
                <a:srgbClr val="000000"/>
              </a:solidFill>
              <a:latin typeface="Calibri"/>
              <a:ea typeface="Calibri"/>
              <a:cs typeface="Calibri"/>
              <a:sym typeface="Calibri"/>
            </a:endParaRPr>
          </a:p>
        </p:txBody>
      </p:sp>
      <p:pic>
        <p:nvPicPr>
          <p:cNvPr id="448" name="Google Shape;448;ge0e5efc294_0_46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449" name="Google Shape;449;ge0e5efc294_0_46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450" name="Google Shape;450;ge0e5efc294_0_460"/>
          <p:cNvSpPr txBox="1"/>
          <p:nvPr/>
        </p:nvSpPr>
        <p:spPr>
          <a:xfrm>
            <a:off x="1310375" y="2075075"/>
            <a:ext cx="5887200" cy="3924151"/>
          </a:xfrm>
          <a:prstGeom prst="rect">
            <a:avLst/>
          </a:prstGeom>
          <a:noFill/>
          <a:ln>
            <a:noFill/>
          </a:ln>
        </p:spPr>
        <p:txBody>
          <a:bodyPr spcFirstLastPara="1" wrap="square" lIns="0" tIns="0" rIns="0" bIns="0" anchor="t" anchorCtr="0">
            <a:spAutoFit/>
          </a:bodyPr>
          <a:lstStyle/>
          <a:p>
            <a:pPr lvl="0">
              <a:buClr>
                <a:schemeClr val="dk1"/>
              </a:buClr>
              <a:buSzPts val="1100"/>
            </a:pPr>
            <a:r>
              <a:rPr lang="en-US" sz="1500" dirty="0">
                <a:solidFill>
                  <a:srgbClr val="262626"/>
                </a:solidFill>
                <a:latin typeface="Calibri"/>
                <a:ea typeface="Calibri"/>
                <a:cs typeface="Calibri"/>
                <a:sym typeface="Calibri"/>
              </a:rPr>
              <a:t>Another aspect to take into account is the computing time. How long does our code need to run? Whether we have to make immediate answers, or if we operate with large volumes of data, it is necessary to take into account that time.</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lvl="0">
              <a:buClr>
                <a:schemeClr val="dk1"/>
              </a:buClr>
              <a:buSzPts val="1100"/>
            </a:pPr>
            <a:r>
              <a:rPr lang="en-US" sz="1500" dirty="0">
                <a:solidFill>
                  <a:srgbClr val="262626"/>
                </a:solidFill>
                <a:latin typeface="Calibri"/>
                <a:ea typeface="Calibri"/>
                <a:cs typeface="Calibri"/>
                <a:sym typeface="Calibri"/>
              </a:rPr>
              <a:t>There are different alternatives to do this calculation:</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Using</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the</a:t>
            </a:r>
            <a:r>
              <a:rPr lang="es-ES" sz="1500" b="1" dirty="0">
                <a:solidFill>
                  <a:srgbClr val="262626"/>
                </a:solidFill>
                <a:latin typeface="Calibri"/>
                <a:ea typeface="Calibri"/>
                <a:cs typeface="Calibri"/>
                <a:sym typeface="Calibri"/>
              </a:rPr>
              <a:t> time() </a:t>
            </a:r>
            <a:r>
              <a:rPr lang="es-ES" sz="1500" b="1" dirty="0" err="1">
                <a:solidFill>
                  <a:srgbClr val="262626"/>
                </a:solidFill>
                <a:latin typeface="Calibri"/>
                <a:ea typeface="Calibri"/>
                <a:cs typeface="Calibri"/>
                <a:sym typeface="Calibri"/>
              </a:rPr>
              <a:t>library</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between code: Make two calls to the function now and calculate the time difference between the two</a:t>
            </a:r>
            <a:endParaRPr sz="1500" b="0" i="0" u="none" strike="noStrike" cap="none" dirty="0">
              <a:solidFill>
                <a:srgbClr val="262626"/>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Using</a:t>
            </a:r>
            <a:r>
              <a:rPr lang="es-ES" sz="1500" b="1" dirty="0">
                <a:solidFill>
                  <a:srgbClr val="262626"/>
                </a:solidFill>
                <a:latin typeface="Calibri"/>
                <a:ea typeface="Calibri"/>
                <a:cs typeface="Calibri"/>
                <a:sym typeface="Calibri"/>
              </a:rPr>
              <a:t> a </a:t>
            </a:r>
            <a:r>
              <a:rPr lang="es-ES" sz="1500" b="1" dirty="0" err="1">
                <a:solidFill>
                  <a:srgbClr val="262626"/>
                </a:solidFill>
                <a:latin typeface="Calibri"/>
                <a:ea typeface="Calibri"/>
                <a:cs typeface="Calibri"/>
                <a:sym typeface="Calibri"/>
              </a:rPr>
              <a:t>specific</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library</a:t>
            </a:r>
            <a:r>
              <a:rPr lang="es-ES" sz="1500" b="1" dirty="0">
                <a:solidFill>
                  <a:srgbClr val="262626"/>
                </a:solidFill>
                <a:latin typeface="Calibri"/>
                <a:ea typeface="Calibri"/>
                <a:cs typeface="Calibri"/>
                <a:sym typeface="Calibri"/>
              </a:rPr>
              <a:t>:</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The </a:t>
            </a:r>
            <a:r>
              <a:rPr lang="en-US" sz="1500" dirty="0" err="1">
                <a:solidFill>
                  <a:srgbClr val="262626"/>
                </a:solidFill>
                <a:latin typeface="Calibri"/>
                <a:ea typeface="Calibri"/>
                <a:cs typeface="Calibri"/>
                <a:sym typeface="Calibri"/>
              </a:rPr>
              <a:t>timeit</a:t>
            </a:r>
            <a:r>
              <a:rPr lang="en-US" sz="1500" dirty="0">
                <a:solidFill>
                  <a:srgbClr val="262626"/>
                </a:solidFill>
                <a:latin typeface="Calibri"/>
                <a:ea typeface="Calibri"/>
                <a:cs typeface="Calibri"/>
                <a:sym typeface="Calibri"/>
              </a:rPr>
              <a:t> library allows us to measure the execution time of small code snippets. Several iterations are made to have more precision.</a:t>
            </a:r>
          </a:p>
          <a:p>
            <a:pPr marL="133350" lvl="0">
              <a:buClr>
                <a:srgbClr val="262626"/>
              </a:buClr>
              <a:buSzPts val="1500"/>
            </a:pPr>
            <a:endParaRPr sz="1500" b="0" i="0" u="none" strike="noStrike" cap="none" dirty="0">
              <a:solidFill>
                <a:srgbClr val="262626"/>
              </a:solidFill>
              <a:latin typeface="Calibri"/>
              <a:ea typeface="Calibri"/>
              <a:cs typeface="Calibri"/>
              <a:sym typeface="Calibri"/>
            </a:endParaRPr>
          </a:p>
          <a:p>
            <a:pPr lvl="0">
              <a:buClr>
                <a:schemeClr val="dk1"/>
              </a:buClr>
              <a:buSzPts val="1100"/>
            </a:pPr>
            <a:r>
              <a:rPr lang="en-US" sz="1500" dirty="0">
                <a:solidFill>
                  <a:srgbClr val="262626"/>
                </a:solidFill>
                <a:latin typeface="Calibri"/>
                <a:ea typeface="Calibri"/>
                <a:cs typeface="Calibri"/>
                <a:sym typeface="Calibri"/>
              </a:rPr>
              <a:t>In case we want something more visual there are other more complex libraries that allow us to know these elapsed time more precisely and with greater granularity</a:t>
            </a:r>
            <a:r>
              <a:rPr lang="es-ES" sz="1500" b="0" i="0" u="none" strike="noStrike" cap="none" dirty="0">
                <a:solidFill>
                  <a:srgbClr val="262626"/>
                </a:solidFill>
                <a:latin typeface="Calibri"/>
                <a:ea typeface="Calibri"/>
                <a:cs typeface="Calibri"/>
                <a:sym typeface="Calibri"/>
              </a:rPr>
              <a:t>: </a:t>
            </a:r>
            <a:r>
              <a:rPr lang="es-ES" sz="1500" b="1" i="0" u="sng" strike="noStrike" cap="none" dirty="0" err="1">
                <a:solidFill>
                  <a:schemeClr val="hlink"/>
                </a:solidFill>
                <a:latin typeface="Calibri"/>
                <a:ea typeface="Calibri"/>
                <a:cs typeface="Calibri"/>
                <a:sym typeface="Calibri"/>
                <a:hlinkClick r:id="rId5"/>
              </a:rPr>
              <a:t>snakeviz</a:t>
            </a:r>
            <a:r>
              <a:rPr lang="es-ES" sz="1500" b="0" i="0" u="none" strike="noStrike" cap="none" dirty="0">
                <a:solidFill>
                  <a:srgbClr val="262626"/>
                </a:solidFill>
                <a:latin typeface="Calibri"/>
                <a:ea typeface="Calibri"/>
                <a:cs typeface="Calibri"/>
                <a:sym typeface="Calibri"/>
              </a:rPr>
              <a:t> </a:t>
            </a:r>
            <a:endParaRPr lang="es-ES" sz="1400" b="0" i="0" u="none" strike="noStrike" cap="none" dirty="0">
              <a:solidFill>
                <a:srgbClr val="000000"/>
              </a:solidFill>
              <a:latin typeface="Arial"/>
              <a:ea typeface="Arial"/>
              <a:cs typeface="Arial"/>
              <a:sym typeface="Arial"/>
            </a:endParaRPr>
          </a:p>
        </p:txBody>
      </p:sp>
      <p:pic>
        <p:nvPicPr>
          <p:cNvPr id="451" name="Google Shape;451;ge0e5efc294_0_460"/>
          <p:cNvPicPr preferRelativeResize="0"/>
          <p:nvPr/>
        </p:nvPicPr>
        <p:blipFill rotWithShape="1">
          <a:blip r:embed="rId6">
            <a:alphaModFix/>
          </a:blip>
          <a:srcRect/>
          <a:stretch/>
        </p:blipFill>
        <p:spPr>
          <a:xfrm>
            <a:off x="7825565" y="3219611"/>
            <a:ext cx="3949911" cy="2391837"/>
          </a:xfrm>
          <a:prstGeom prst="rect">
            <a:avLst/>
          </a:prstGeom>
          <a:noFill/>
          <a:ln>
            <a:noFill/>
          </a:ln>
        </p:spPr>
      </p:pic>
      <p:pic>
        <p:nvPicPr>
          <p:cNvPr id="452" name="Google Shape;452;ge0e5efc294_0_460"/>
          <p:cNvPicPr preferRelativeResize="0"/>
          <p:nvPr/>
        </p:nvPicPr>
        <p:blipFill rotWithShape="1">
          <a:blip r:embed="rId7">
            <a:alphaModFix/>
          </a:blip>
          <a:srcRect/>
          <a:stretch/>
        </p:blipFill>
        <p:spPr>
          <a:xfrm>
            <a:off x="8242450" y="1998873"/>
            <a:ext cx="2701049" cy="1335300"/>
          </a:xfrm>
          <a:prstGeom prst="rect">
            <a:avLst/>
          </a:prstGeom>
          <a:noFill/>
          <a:ln>
            <a:noFill/>
          </a:ln>
        </p:spPr>
      </p:pic>
      <p:sp>
        <p:nvSpPr>
          <p:cNvPr id="453" name="Google Shape;453;ge0e5efc294_0_46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454" name="Google Shape;454;ge0e5efc294_0_46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55" name="Google Shape;455;ge0e5efc294_0_46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gd87d65446e_0_107"/>
          <p:cNvPicPr preferRelativeResize="0"/>
          <p:nvPr/>
        </p:nvPicPr>
        <p:blipFill rotWithShape="1">
          <a:blip r:embed="rId3">
            <a:alphaModFix/>
          </a:blip>
          <a:srcRect/>
          <a:stretch/>
        </p:blipFill>
        <p:spPr>
          <a:xfrm>
            <a:off x="0" y="1"/>
            <a:ext cx="12192000" cy="6858000"/>
          </a:xfrm>
          <a:prstGeom prst="rect">
            <a:avLst/>
          </a:prstGeom>
          <a:noFill/>
          <a:ln>
            <a:noFill/>
          </a:ln>
        </p:spPr>
      </p:pic>
      <p:pic>
        <p:nvPicPr>
          <p:cNvPr id="461" name="Google Shape;461;gd87d65446e_0_107"/>
          <p:cNvPicPr preferRelativeResize="0"/>
          <p:nvPr/>
        </p:nvPicPr>
        <p:blipFill rotWithShape="1">
          <a:blip r:embed="rId4">
            <a:alphaModFix/>
          </a:blip>
          <a:srcRect/>
          <a:stretch/>
        </p:blipFill>
        <p:spPr>
          <a:xfrm>
            <a:off x="0" y="17384"/>
            <a:ext cx="12190903" cy="6839999"/>
          </a:xfrm>
          <a:prstGeom prst="rect">
            <a:avLst/>
          </a:prstGeom>
          <a:noFill/>
          <a:ln>
            <a:noFill/>
          </a:ln>
        </p:spPr>
      </p:pic>
      <p:sp>
        <p:nvSpPr>
          <p:cNvPr id="462" name="Google Shape;462;gd87d65446e_0_107"/>
          <p:cNvSpPr txBox="1"/>
          <p:nvPr/>
        </p:nvSpPr>
        <p:spPr>
          <a:xfrm>
            <a:off x="5196834" y="2714109"/>
            <a:ext cx="15297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s-ES" sz="8800" b="1" i="0" u="none" strike="noStrike" cap="none">
                <a:solidFill>
                  <a:schemeClr val="lt1"/>
                </a:solidFill>
                <a:latin typeface="Arial Rounded"/>
                <a:ea typeface="Arial Rounded"/>
                <a:cs typeface="Arial Rounded"/>
                <a:sym typeface="Arial Rounded"/>
              </a:rPr>
              <a:t>02</a:t>
            </a:r>
            <a:endParaRPr sz="1600" b="1" i="0" u="none" strike="noStrike" cap="none">
              <a:solidFill>
                <a:schemeClr val="lt1"/>
              </a:solidFill>
              <a:latin typeface="Arial Rounded"/>
              <a:ea typeface="Arial Rounded"/>
              <a:cs typeface="Arial Rounded"/>
              <a:sym typeface="Arial Rounded"/>
            </a:endParaRPr>
          </a:p>
        </p:txBody>
      </p:sp>
      <p:sp>
        <p:nvSpPr>
          <p:cNvPr id="463" name="Google Shape;463;gd87d65446e_0_107"/>
          <p:cNvSpPr txBox="1"/>
          <p:nvPr/>
        </p:nvSpPr>
        <p:spPr>
          <a:xfrm>
            <a:off x="7219576" y="2560221"/>
            <a:ext cx="4831200" cy="1754286"/>
          </a:xfrm>
          <a:prstGeom prst="rect">
            <a:avLst/>
          </a:prstGeom>
          <a:noFill/>
          <a:ln>
            <a:noFill/>
          </a:ln>
        </p:spPr>
        <p:txBody>
          <a:bodyPr spcFirstLastPara="1" wrap="square" lIns="91425" tIns="45700" rIns="91425" bIns="45700" anchor="t" anchorCtr="0">
            <a:spAutoFit/>
          </a:bodyPr>
          <a:lstStyle/>
          <a:p>
            <a:pPr lvl="0">
              <a:buSzPts val="3600"/>
            </a:pPr>
            <a:r>
              <a:rPr lang="es-ES" sz="3600" b="1" dirty="0">
                <a:solidFill>
                  <a:schemeClr val="lt1"/>
                </a:solidFill>
                <a:latin typeface="Arial Rounded"/>
                <a:ea typeface="Arial Rounded"/>
                <a:cs typeface="Arial Rounded"/>
                <a:sym typeface="Arial Rounded"/>
              </a:rPr>
              <a:t>INTRODUCTION TO TIME SERIES
</a:t>
            </a:r>
            <a:endParaRPr sz="3600" b="1" i="0" u="none" strike="noStrike" cap="none" dirty="0">
              <a:solidFill>
                <a:schemeClr val="lt1"/>
              </a:solidFill>
              <a:latin typeface="Arial Rounded"/>
              <a:ea typeface="Arial Rounded"/>
              <a:cs typeface="Arial Rounded"/>
              <a:sym typeface="Arial Rounded"/>
            </a:endParaRPr>
          </a:p>
        </p:txBody>
      </p:sp>
      <p:pic>
        <p:nvPicPr>
          <p:cNvPr id="464" name="Google Shape;464;gd87d65446e_0_107"/>
          <p:cNvPicPr preferRelativeResize="0"/>
          <p:nvPr/>
        </p:nvPicPr>
        <p:blipFill rotWithShape="1">
          <a:blip r:embed="rId5">
            <a:alphaModFix/>
          </a:blip>
          <a:srcRect/>
          <a:stretch/>
        </p:blipFill>
        <p:spPr>
          <a:xfrm>
            <a:off x="10613857" y="4473332"/>
            <a:ext cx="1437014" cy="4311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gd893311eb9_0_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470" name="Google Shape;470;gd893311eb9_0_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471" name="Google Shape;471;gd893311eb9_0_0"/>
          <p:cNvSpPr txBox="1"/>
          <p:nvPr/>
        </p:nvSpPr>
        <p:spPr>
          <a:xfrm>
            <a:off x="352347" y="-51350"/>
            <a:ext cx="4527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TIME SERIES</a:t>
            </a:r>
            <a:endParaRPr sz="2400" b="1" i="0" u="none" strike="noStrike" cap="none" dirty="0">
              <a:solidFill>
                <a:schemeClr val="lt1"/>
              </a:solidFill>
              <a:latin typeface="Calibri"/>
              <a:ea typeface="Calibri"/>
              <a:cs typeface="Calibri"/>
              <a:sym typeface="Calibri"/>
            </a:endParaRPr>
          </a:p>
        </p:txBody>
      </p:sp>
      <p:sp>
        <p:nvSpPr>
          <p:cNvPr id="472" name="Google Shape;472;gd893311eb9_0_0"/>
          <p:cNvSpPr txBox="1"/>
          <p:nvPr/>
        </p:nvSpPr>
        <p:spPr>
          <a:xfrm>
            <a:off x="4763800" y="2687925"/>
            <a:ext cx="6961800" cy="2693045"/>
          </a:xfrm>
          <a:prstGeom prst="rect">
            <a:avLst/>
          </a:prstGeom>
          <a:noFill/>
          <a:ln>
            <a:noFill/>
          </a:ln>
        </p:spPr>
        <p:txBody>
          <a:bodyPr spcFirstLastPara="1" wrap="square" lIns="0" tIns="0" rIns="0" bIns="0" anchor="t" anchorCtr="0">
            <a:spAutoFit/>
          </a:bodyPr>
          <a:lstStyle/>
          <a:p>
            <a:pPr lvl="0">
              <a:buClr>
                <a:schemeClr val="dk1"/>
              </a:buClr>
              <a:buSzPts val="1100"/>
            </a:pPr>
            <a:r>
              <a:rPr lang="en-US" sz="1500" dirty="0">
                <a:solidFill>
                  <a:srgbClr val="262626"/>
                </a:solidFill>
                <a:latin typeface="Calibri"/>
                <a:ea typeface="Calibri"/>
                <a:cs typeface="Calibri"/>
                <a:sym typeface="Calibri"/>
              </a:rPr>
              <a:t>A time series is </a:t>
            </a:r>
            <a:r>
              <a:rPr lang="en-US" sz="1500" b="1" dirty="0">
                <a:solidFill>
                  <a:srgbClr val="262626"/>
                </a:solidFill>
                <a:latin typeface="Calibri"/>
                <a:ea typeface="Calibri"/>
                <a:cs typeface="Calibri"/>
                <a:sym typeface="Calibri"/>
              </a:rPr>
              <a:t>an ordered sequence of observations</a:t>
            </a:r>
            <a:r>
              <a:rPr lang="en-US" sz="1500" dirty="0">
                <a:solidFill>
                  <a:srgbClr val="262626"/>
                </a:solidFill>
                <a:latin typeface="Calibri"/>
                <a:ea typeface="Calibri"/>
                <a:cs typeface="Calibri"/>
                <a:sym typeface="Calibri"/>
              </a:rPr>
              <a:t> each of which is associated with a moment of time.
</a:t>
            </a:r>
            <a:endParaRPr sz="1500" b="0" i="0" u="none" strike="noStrike" cap="none" dirty="0">
              <a:solidFill>
                <a:srgbClr val="262626"/>
              </a:solidFill>
              <a:latin typeface="Calibri"/>
              <a:ea typeface="Calibri"/>
              <a:cs typeface="Calibri"/>
              <a:sym typeface="Calibri"/>
            </a:endParaRPr>
          </a:p>
          <a:p>
            <a:pPr lvl="0">
              <a:buClr>
                <a:schemeClr val="dk1"/>
              </a:buClr>
              <a:buSzPts val="1100"/>
            </a:pPr>
            <a:r>
              <a:rPr lang="en-US" sz="1500" dirty="0">
                <a:solidFill>
                  <a:srgbClr val="262626"/>
                </a:solidFill>
                <a:latin typeface="Calibri"/>
                <a:ea typeface="Calibri"/>
                <a:cs typeface="Calibri"/>
                <a:sym typeface="Calibri"/>
              </a:rPr>
              <a:t>This is a </a:t>
            </a:r>
            <a:r>
              <a:rPr lang="en-US" sz="1500" b="1" dirty="0">
                <a:solidFill>
                  <a:srgbClr val="262626"/>
                </a:solidFill>
                <a:latin typeface="Calibri"/>
                <a:ea typeface="Calibri"/>
                <a:cs typeface="Calibri"/>
                <a:sym typeface="Calibri"/>
              </a:rPr>
              <a:t>special form of regression, why?</a:t>
            </a:r>
            <a:r>
              <a:rPr lang="es-ES" sz="1500" b="1" i="0" u="none" strike="noStrike" cap="none" dirty="0">
                <a:solidFill>
                  <a:srgbClr val="262626"/>
                </a:solidFill>
                <a:latin typeface="Calibri"/>
                <a:ea typeface="Calibri"/>
                <a:cs typeface="Calibri"/>
                <a:sym typeface="Calibri"/>
              </a:rPr>
              <a:t> </a:t>
            </a:r>
            <a:endParaRPr sz="1500" b="0" i="0" u="none" strike="noStrike" cap="none" dirty="0">
              <a:solidFill>
                <a:srgbClr val="262626"/>
              </a:solidFill>
              <a:latin typeface="Calibri"/>
              <a:ea typeface="Calibri"/>
              <a:cs typeface="Calibri"/>
              <a:sym typeface="Calibri"/>
            </a:endParaRPr>
          </a:p>
          <a:p>
            <a:pPr marL="457200" lvl="0">
              <a:spcBef>
                <a:spcPts val="1000"/>
              </a:spcBef>
              <a:buClr>
                <a:schemeClr val="dk1"/>
              </a:buClr>
              <a:buSzPts val="1100"/>
            </a:pP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the </a:t>
            </a:r>
            <a:r>
              <a:rPr lang="en-US" sz="1500" b="1" dirty="0">
                <a:solidFill>
                  <a:srgbClr val="262626"/>
                </a:solidFill>
                <a:latin typeface="Calibri"/>
                <a:ea typeface="Calibri"/>
                <a:cs typeface="Calibri"/>
                <a:sym typeface="Calibri"/>
              </a:rPr>
              <a:t>order of the data is fundamental</a:t>
            </a:r>
            <a:r>
              <a:rPr lang="en-US" sz="1500" dirty="0">
                <a:solidFill>
                  <a:srgbClr val="262626"/>
                </a:solidFill>
                <a:latin typeface="Calibri"/>
                <a:ea typeface="Calibri"/>
                <a:cs typeface="Calibri"/>
                <a:sym typeface="Calibri"/>
              </a:rPr>
              <a:t>: we have an ordered data set</a:t>
            </a:r>
            <a:endParaRPr sz="1500" b="0" i="0" u="none" strike="noStrike" cap="none" dirty="0">
              <a:solidFill>
                <a:srgbClr val="262626"/>
              </a:solidFill>
              <a:latin typeface="Calibri"/>
              <a:ea typeface="Calibri"/>
              <a:cs typeface="Calibri"/>
              <a:sym typeface="Calibri"/>
            </a:endParaRPr>
          </a:p>
          <a:p>
            <a:pPr marL="457200" lvl="0">
              <a:spcBef>
                <a:spcPts val="1000"/>
              </a:spcBef>
              <a:buClr>
                <a:schemeClr val="dk1"/>
              </a:buClr>
              <a:buSzPts val="1100"/>
            </a:pP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the assumption of </a:t>
            </a:r>
            <a:r>
              <a:rPr lang="en-US" sz="1500" b="1" dirty="0">
                <a:solidFill>
                  <a:srgbClr val="262626"/>
                </a:solidFill>
                <a:latin typeface="Calibri"/>
                <a:ea typeface="Calibri"/>
                <a:cs typeface="Calibri"/>
                <a:sym typeface="Calibri"/>
              </a:rPr>
              <a:t>independence</a:t>
            </a:r>
            <a:r>
              <a:rPr lang="en-US" sz="1500" dirty="0">
                <a:solidFill>
                  <a:srgbClr val="262626"/>
                </a:solidFill>
                <a:latin typeface="Calibri"/>
                <a:ea typeface="Calibri"/>
                <a:cs typeface="Calibri"/>
                <a:sym typeface="Calibri"/>
              </a:rPr>
              <a:t> does not hold since, in general, observations are dependent on each other, and the nature of their dependence is of interest in itself.</a:t>
            </a:r>
          </a:p>
          <a:p>
            <a:pPr marL="457200" lvl="0">
              <a:spcBef>
                <a:spcPts val="1000"/>
              </a:spcBef>
              <a:buClr>
                <a:schemeClr val="dk1"/>
              </a:buClr>
              <a:buSzPts val="1100"/>
            </a:pPr>
            <a:endParaRPr sz="1500" b="0" i="0" u="none" strike="noStrike" cap="none" dirty="0">
              <a:solidFill>
                <a:srgbClr val="262626"/>
              </a:solidFill>
              <a:latin typeface="Calibri"/>
              <a:ea typeface="Calibri"/>
              <a:cs typeface="Calibri"/>
              <a:sym typeface="Calibri"/>
            </a:endParaRPr>
          </a:p>
          <a:p>
            <a:pPr lvl="0">
              <a:buClr>
                <a:schemeClr val="dk1"/>
              </a:buClr>
              <a:buSzPts val="1100"/>
            </a:pPr>
            <a:r>
              <a:rPr lang="es-ES" sz="1500" b="1" dirty="0">
                <a:solidFill>
                  <a:srgbClr val="262626"/>
                </a:solidFill>
                <a:latin typeface="Calibri"/>
                <a:ea typeface="Calibri"/>
                <a:cs typeface="Calibri"/>
                <a:sym typeface="Calibri"/>
              </a:rPr>
              <a:t>CAUTION WHILE SAMPLING!
</a:t>
            </a:r>
            <a:endParaRPr lang="en-GB" sz="1500" b="1" i="0" u="none" strike="noStrike" cap="none" dirty="0">
              <a:solidFill>
                <a:srgbClr val="262626"/>
              </a:solidFill>
              <a:latin typeface="Calibri"/>
              <a:ea typeface="Calibri"/>
              <a:cs typeface="Calibri"/>
              <a:sym typeface="Calibri"/>
            </a:endParaRPr>
          </a:p>
        </p:txBody>
      </p:sp>
      <p:sp>
        <p:nvSpPr>
          <p:cNvPr id="473" name="Google Shape;473;gd893311eb9_0_0"/>
          <p:cNvSpPr/>
          <p:nvPr/>
        </p:nvSpPr>
        <p:spPr>
          <a:xfrm>
            <a:off x="1280474" y="5283421"/>
            <a:ext cx="1876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Series Temporales</a:t>
            </a:r>
            <a:endParaRPr sz="1800" b="0" i="0" u="none" strike="noStrike" cap="none">
              <a:solidFill>
                <a:schemeClr val="lt1"/>
              </a:solidFill>
              <a:latin typeface="Calibri"/>
              <a:ea typeface="Calibri"/>
              <a:cs typeface="Calibri"/>
              <a:sym typeface="Calibri"/>
            </a:endParaRPr>
          </a:p>
        </p:txBody>
      </p:sp>
      <p:sp>
        <p:nvSpPr>
          <p:cNvPr id="474" name="Google Shape;474;gd893311eb9_0_0"/>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TIME SERIES: </a:t>
            </a:r>
            <a:r>
              <a:rPr lang="es-ES" sz="3600" b="1" dirty="0">
                <a:latin typeface="Calibri"/>
                <a:ea typeface="Calibri"/>
                <a:cs typeface="Calibri"/>
                <a:sym typeface="Calibri"/>
              </a:rPr>
              <a:t>DEFINITION</a:t>
            </a:r>
            <a:endParaRPr sz="4000" b="0" i="0" u="none" strike="noStrike" cap="none" dirty="0">
              <a:solidFill>
                <a:srgbClr val="000000"/>
              </a:solidFill>
              <a:latin typeface="Calibri"/>
              <a:ea typeface="Calibri"/>
              <a:cs typeface="Calibri"/>
              <a:sym typeface="Calibri"/>
            </a:endParaRPr>
          </a:p>
        </p:txBody>
      </p:sp>
      <p:sp>
        <p:nvSpPr>
          <p:cNvPr id="475" name="Google Shape;475;gd893311eb9_0_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476" name="Google Shape;476;gd893311eb9_0_0"/>
          <p:cNvPicPr preferRelativeResize="0"/>
          <p:nvPr/>
        </p:nvPicPr>
        <p:blipFill rotWithShape="1">
          <a:blip r:embed="rId5">
            <a:alphaModFix/>
          </a:blip>
          <a:srcRect/>
          <a:stretch/>
        </p:blipFill>
        <p:spPr>
          <a:xfrm>
            <a:off x="641800" y="2782276"/>
            <a:ext cx="3672785" cy="2271887"/>
          </a:xfrm>
          <a:prstGeom prst="rect">
            <a:avLst/>
          </a:prstGeom>
          <a:noFill/>
          <a:ln>
            <a:noFill/>
          </a:ln>
        </p:spPr>
      </p:pic>
      <p:sp>
        <p:nvSpPr>
          <p:cNvPr id="477" name="Google Shape;477;gd893311eb9_0_0"/>
          <p:cNvSpPr txBox="1"/>
          <p:nvPr/>
        </p:nvSpPr>
        <p:spPr>
          <a:xfrm>
            <a:off x="3665300" y="4962700"/>
            <a:ext cx="4437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tiempo </a:t>
            </a:r>
            <a:endParaRPr sz="1200" b="0" i="0" u="none" strike="noStrike" cap="none">
              <a:solidFill>
                <a:srgbClr val="000000"/>
              </a:solidFill>
              <a:latin typeface="Pacifico"/>
              <a:ea typeface="Pacifico"/>
              <a:cs typeface="Pacifico"/>
              <a:sym typeface="Pacifico"/>
            </a:endParaRPr>
          </a:p>
        </p:txBody>
      </p:sp>
      <p:sp>
        <p:nvSpPr>
          <p:cNvPr id="478" name="Google Shape;478;gd893311eb9_0_0"/>
          <p:cNvSpPr txBox="1"/>
          <p:nvPr/>
        </p:nvSpPr>
        <p:spPr>
          <a:xfrm>
            <a:off x="502900" y="2973750"/>
            <a:ext cx="443700" cy="184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b="0" i="0" u="none" strike="noStrike" cap="none">
                <a:solidFill>
                  <a:srgbClr val="262626"/>
                </a:solidFill>
                <a:latin typeface="Pacifico"/>
                <a:ea typeface="Pacifico"/>
                <a:cs typeface="Pacifico"/>
                <a:sym typeface="Pacifico"/>
              </a:rPr>
              <a:t>y </a:t>
            </a:r>
            <a:endParaRPr sz="1200" b="0" i="0" u="none" strike="noStrike" cap="none">
              <a:solidFill>
                <a:srgbClr val="000000"/>
              </a:solidFill>
              <a:latin typeface="Pacifico"/>
              <a:ea typeface="Pacifico"/>
              <a:cs typeface="Pacifico"/>
              <a:sym typeface="Pacifico"/>
            </a:endParaRPr>
          </a:p>
        </p:txBody>
      </p:sp>
      <p:sp>
        <p:nvSpPr>
          <p:cNvPr id="479" name="Google Shape;479;gd893311eb9_0_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4" name="Google Shape;484;gdd990234fa_0_222"/>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485" name="Google Shape;485;gdd990234fa_0_222"/>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486" name="Google Shape;486;gdd990234fa_0_222"/>
          <p:cNvSpPr/>
          <p:nvPr/>
        </p:nvSpPr>
        <p:spPr>
          <a:xfrm>
            <a:off x="0" y="6378889"/>
            <a:ext cx="12192000" cy="4791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7" name="Google Shape;487;gdd990234fa_0_222"/>
          <p:cNvSpPr/>
          <p:nvPr/>
        </p:nvSpPr>
        <p:spPr>
          <a:xfrm>
            <a:off x="1280474" y="5054821"/>
            <a:ext cx="1876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Series Temporales</a:t>
            </a:r>
            <a:endParaRPr sz="1800" b="0" i="0" u="none" strike="noStrike" cap="none">
              <a:solidFill>
                <a:schemeClr val="lt1"/>
              </a:solidFill>
              <a:latin typeface="Calibri"/>
              <a:ea typeface="Calibri"/>
              <a:cs typeface="Calibri"/>
              <a:sym typeface="Calibri"/>
            </a:endParaRPr>
          </a:p>
        </p:txBody>
      </p:sp>
      <p:sp>
        <p:nvSpPr>
          <p:cNvPr id="488" name="Google Shape;488;gdd990234fa_0_222"/>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TIME SERIES: </a:t>
            </a:r>
            <a:r>
              <a:rPr lang="es-ES" sz="3600" b="1" dirty="0">
                <a:latin typeface="Calibri"/>
                <a:ea typeface="Calibri"/>
                <a:cs typeface="Calibri"/>
                <a:sym typeface="Calibri"/>
              </a:rPr>
              <a:t> APPLICATIONS</a:t>
            </a:r>
            <a:endParaRPr sz="4000" b="0" i="0" u="none" strike="noStrike" cap="none" dirty="0">
              <a:solidFill>
                <a:srgbClr val="000000"/>
              </a:solidFill>
              <a:latin typeface="Calibri"/>
              <a:ea typeface="Calibri"/>
              <a:cs typeface="Calibri"/>
              <a:sym typeface="Calibri"/>
            </a:endParaRPr>
          </a:p>
        </p:txBody>
      </p:sp>
      <p:sp>
        <p:nvSpPr>
          <p:cNvPr id="489" name="Google Shape;489;gdd990234fa_0_222"/>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0" name="Google Shape;490;gdd990234fa_0_222"/>
          <p:cNvSpPr txBox="1"/>
          <p:nvPr/>
        </p:nvSpPr>
        <p:spPr>
          <a:xfrm>
            <a:off x="4439100" y="2025400"/>
            <a:ext cx="6914700" cy="3354765"/>
          </a:xfrm>
          <a:prstGeom prst="rect">
            <a:avLst/>
          </a:prstGeom>
          <a:noFill/>
          <a:ln>
            <a:noFill/>
          </a:ln>
        </p:spPr>
        <p:txBody>
          <a:bodyPr spcFirstLastPara="1" wrap="square" lIns="0" tIns="0" rIns="0" bIns="0" anchor="t" anchorCtr="0">
            <a:spAutoFit/>
          </a:bodyPr>
          <a:lstStyle/>
          <a:p>
            <a:pPr lvl="0">
              <a:spcBef>
                <a:spcPts val="1000"/>
              </a:spcBef>
              <a:buClr>
                <a:schemeClr val="dk1"/>
              </a:buClr>
              <a:buSzPts val="1100"/>
            </a:pPr>
            <a:r>
              <a:rPr lang="en-US" sz="1500" dirty="0">
                <a:solidFill>
                  <a:srgbClr val="262626"/>
                </a:solidFill>
                <a:latin typeface="Calibri"/>
                <a:ea typeface="Calibri"/>
                <a:cs typeface="Calibri"/>
                <a:sym typeface="Calibri"/>
              </a:rPr>
              <a:t>The objectives that can be achieved when analyzing a time series are very diverse, but among the most important are:</a:t>
            </a:r>
          </a:p>
          <a:p>
            <a:pPr marL="342900" lvl="0" indent="-342900">
              <a:spcBef>
                <a:spcPts val="1000"/>
              </a:spcBef>
              <a:buClr>
                <a:schemeClr val="dk1"/>
              </a:buClr>
              <a:buSzPts val="1100"/>
              <a:buFont typeface="+mj-lt"/>
              <a:buAutoNum type="arabicPeriod"/>
            </a:pPr>
            <a:r>
              <a:rPr lang="en-US" sz="1500" b="1" i="0" u="none" strike="noStrike" cap="none" dirty="0">
                <a:solidFill>
                  <a:srgbClr val="262626"/>
                </a:solidFill>
                <a:latin typeface="Calibri"/>
                <a:ea typeface="Calibri"/>
                <a:cs typeface="Calibri"/>
                <a:sym typeface="Calibri"/>
              </a:rPr>
              <a:t>Describe the past</a:t>
            </a:r>
            <a:r>
              <a:rPr lang="en-US" sz="1500" b="0" i="0" u="none" strike="noStrike" cap="none" dirty="0">
                <a:solidFill>
                  <a:srgbClr val="262626"/>
                </a:solidFill>
                <a:latin typeface="Calibri"/>
                <a:ea typeface="Calibri"/>
                <a:cs typeface="Calibri"/>
                <a:sym typeface="Calibri"/>
              </a:rPr>
              <a:t>, des</a:t>
            </a:r>
            <a:r>
              <a:rPr lang="en-US" sz="1500" dirty="0">
                <a:solidFill>
                  <a:srgbClr val="262626"/>
                </a:solidFill>
                <a:latin typeface="Calibri"/>
                <a:ea typeface="Calibri"/>
                <a:cs typeface="Calibri"/>
                <a:sym typeface="Calibri"/>
              </a:rPr>
              <a:t>cribe the characteristics of the series, in terms of its components of interest.</a:t>
            </a:r>
          </a:p>
          <a:p>
            <a:pPr marL="342900" lvl="0" indent="-342900">
              <a:spcBef>
                <a:spcPts val="1000"/>
              </a:spcBef>
              <a:buClr>
                <a:schemeClr val="dk1"/>
              </a:buClr>
              <a:buSzPts val="1100"/>
              <a:buFont typeface="+mj-lt"/>
              <a:buAutoNum type="arabicPeriod"/>
            </a:pPr>
            <a:r>
              <a:rPr lang="en-US" sz="1500" b="1" dirty="0">
                <a:solidFill>
                  <a:srgbClr val="262626"/>
                </a:solidFill>
                <a:latin typeface="Calibri"/>
                <a:ea typeface="Calibri"/>
                <a:cs typeface="Calibri"/>
                <a:sym typeface="Calibri"/>
              </a:rPr>
              <a:t>Predict the future</a:t>
            </a:r>
            <a:r>
              <a:rPr lang="en-US" sz="1500" dirty="0">
                <a:solidFill>
                  <a:srgbClr val="262626"/>
                </a:solidFill>
                <a:latin typeface="Calibri"/>
                <a:ea typeface="Calibri"/>
                <a:cs typeface="Calibri"/>
                <a:sym typeface="Calibri"/>
              </a:rPr>
              <a:t>, predict future values of the variables.</a:t>
            </a:r>
          </a:p>
          <a:p>
            <a:pPr marL="342900" lvl="0" indent="-342900">
              <a:spcBef>
                <a:spcPts val="1000"/>
              </a:spcBef>
              <a:buClr>
                <a:schemeClr val="dk1"/>
              </a:buClr>
              <a:buSzPts val="1100"/>
              <a:buFont typeface="+mj-lt"/>
              <a:buAutoNum type="arabicPeriod"/>
            </a:pPr>
            <a:r>
              <a:rPr lang="en-US" sz="1500" b="0" i="0" u="none" strike="noStrike" cap="none" dirty="0">
                <a:solidFill>
                  <a:srgbClr val="262626"/>
                </a:solidFill>
                <a:latin typeface="Calibri"/>
                <a:ea typeface="Calibri"/>
                <a:cs typeface="Calibri"/>
                <a:sym typeface="Calibri"/>
              </a:rPr>
              <a:t>There are </a:t>
            </a:r>
            <a:r>
              <a:rPr lang="en-US" sz="1500" dirty="0">
                <a:solidFill>
                  <a:srgbClr val="262626"/>
                </a:solidFill>
                <a:latin typeface="Calibri"/>
                <a:ea typeface="Calibri"/>
                <a:cs typeface="Calibri"/>
                <a:sym typeface="Calibri"/>
              </a:rPr>
              <a:t>also other use cases related to the above, such as knowing the relationship between variables or creating simulations of the values.</a:t>
            </a:r>
            <a:endParaRPr sz="1500" b="0" i="0" u="none" strike="noStrike" cap="none" dirty="0">
              <a:solidFill>
                <a:srgbClr val="262626"/>
              </a:solidFill>
              <a:latin typeface="Calibri"/>
              <a:ea typeface="Calibri"/>
              <a:cs typeface="Calibri"/>
              <a:sym typeface="Calibri"/>
            </a:endParaRPr>
          </a:p>
          <a:p>
            <a:pPr lvl="0">
              <a:spcBef>
                <a:spcPts val="1000"/>
              </a:spcBef>
              <a:buSzPts val="1500"/>
            </a:pPr>
            <a:r>
              <a:rPr lang="en-US" sz="1500" dirty="0">
                <a:solidFill>
                  <a:srgbClr val="262626"/>
                </a:solidFill>
                <a:latin typeface="Calibri"/>
                <a:ea typeface="Calibri"/>
                <a:cs typeface="Calibri"/>
                <a:sym typeface="Calibri"/>
              </a:rPr>
              <a:t>The applications are very varied, and there are time series in all industries: sales or stock analysis, process and quality control, stock prediction, profitability analysis, climatology and pollution, among others.
</a:t>
            </a:r>
            <a:endParaRPr sz="1400" b="0" i="0" u="none" strike="noStrike" cap="none" dirty="0">
              <a:solidFill>
                <a:srgbClr val="000000"/>
              </a:solidFill>
              <a:latin typeface="Arial"/>
              <a:ea typeface="Arial"/>
              <a:cs typeface="Arial"/>
              <a:sym typeface="Arial"/>
            </a:endParaRPr>
          </a:p>
        </p:txBody>
      </p:sp>
      <p:pic>
        <p:nvPicPr>
          <p:cNvPr id="491" name="Google Shape;491;gdd990234fa_0_222"/>
          <p:cNvPicPr preferRelativeResize="0"/>
          <p:nvPr/>
        </p:nvPicPr>
        <p:blipFill rotWithShape="1">
          <a:blip r:embed="rId5">
            <a:alphaModFix/>
          </a:blip>
          <a:srcRect/>
          <a:stretch/>
        </p:blipFill>
        <p:spPr>
          <a:xfrm>
            <a:off x="785875" y="2553910"/>
            <a:ext cx="2924367" cy="2870212"/>
          </a:xfrm>
          <a:prstGeom prst="rect">
            <a:avLst/>
          </a:prstGeom>
          <a:noFill/>
          <a:ln>
            <a:noFill/>
          </a:ln>
        </p:spPr>
      </p:pic>
      <p:sp>
        <p:nvSpPr>
          <p:cNvPr id="492" name="Google Shape;492;gdd990234fa_0_222"/>
          <p:cNvSpPr txBox="1"/>
          <p:nvPr/>
        </p:nvSpPr>
        <p:spPr>
          <a:xfrm>
            <a:off x="352347" y="-51350"/>
            <a:ext cx="4527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TIME SERIES</a:t>
            </a:r>
            <a:endParaRPr lang="es-ES" sz="2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dd990234fa_0_338"/>
          <p:cNvSpPr txBox="1"/>
          <p:nvPr/>
        </p:nvSpPr>
        <p:spPr>
          <a:xfrm>
            <a:off x="4333101" y="2459325"/>
            <a:ext cx="7392600" cy="1754326"/>
          </a:xfrm>
          <a:prstGeom prst="rect">
            <a:avLst/>
          </a:prstGeom>
          <a:noFill/>
          <a:ln>
            <a:noFill/>
          </a:ln>
        </p:spPr>
        <p:txBody>
          <a:bodyPr spcFirstLastPara="1" wrap="square" lIns="0" tIns="0" rIns="0" bIns="0" anchor="t" anchorCtr="0">
            <a:spAutoFit/>
          </a:bodyPr>
          <a:lstStyle/>
          <a:p>
            <a:pPr lvl="0">
              <a:buClr>
                <a:schemeClr val="dk1"/>
              </a:buClr>
              <a:buSzPts val="1100"/>
            </a:pPr>
            <a:r>
              <a:rPr lang="en-US" dirty="0">
                <a:solidFill>
                  <a:srgbClr val="262626"/>
                </a:solidFill>
                <a:latin typeface="Calibri"/>
                <a:ea typeface="Calibri"/>
                <a:cs typeface="Calibri"/>
                <a:sym typeface="Calibri"/>
              </a:rPr>
              <a:t>Depending on the variables used, Time Series models can be</a:t>
            </a:r>
            <a:r>
              <a:rPr lang="es-ES" sz="1400" b="0" i="0" u="none" strike="noStrike" cap="none" dirty="0">
                <a:solidFill>
                  <a:srgbClr val="262626"/>
                </a:solidFill>
                <a:latin typeface="Calibri"/>
                <a:ea typeface="Calibri"/>
                <a:cs typeface="Calibri"/>
                <a:sym typeface="Calibri"/>
              </a:rPr>
              <a:t>:</a:t>
            </a:r>
            <a:endParaRPr sz="14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b="1" dirty="0">
                <a:solidFill>
                  <a:srgbClr val="262626"/>
                </a:solidFill>
                <a:latin typeface="Calibri"/>
                <a:ea typeface="Calibri"/>
                <a:cs typeface="Calibri"/>
                <a:sym typeface="Calibri"/>
              </a:rPr>
              <a:t>Univariate: </a:t>
            </a:r>
            <a:r>
              <a:rPr lang="en-US" dirty="0">
                <a:solidFill>
                  <a:srgbClr val="262626"/>
                </a:solidFill>
                <a:latin typeface="Calibri"/>
                <a:ea typeface="Calibri"/>
                <a:cs typeface="Calibri"/>
                <a:sym typeface="Calibri"/>
              </a:rPr>
              <a:t>To calculate the values, only the past value of the time series that varies over time is used. These are the simplest.</a:t>
            </a:r>
          </a:p>
          <a:p>
            <a:pPr marL="139700" lvl="0">
              <a:buClr>
                <a:srgbClr val="262626"/>
              </a:buClr>
              <a:buSzPts val="1400"/>
            </a:pPr>
            <a:endParaRPr sz="1400" b="0" i="0" u="none" strike="noStrike" cap="none"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s-ES" sz="1400" b="1" i="0" u="none" strike="noStrike" cap="none" dirty="0">
                <a:solidFill>
                  <a:srgbClr val="262626"/>
                </a:solidFill>
                <a:latin typeface="Calibri"/>
                <a:ea typeface="Calibri"/>
                <a:cs typeface="Calibri"/>
                <a:sym typeface="Calibri"/>
              </a:rPr>
              <a:t>Multivariate</a:t>
            </a:r>
            <a:r>
              <a:rPr lang="es-ES" sz="1400" b="0" i="0" u="none" strike="noStrike" cap="none" dirty="0">
                <a:solidFill>
                  <a:srgbClr val="262626"/>
                </a:solidFill>
                <a:latin typeface="Calibri"/>
                <a:ea typeface="Calibri"/>
                <a:cs typeface="Calibri"/>
                <a:sym typeface="Calibri"/>
              </a:rPr>
              <a:t>: </a:t>
            </a:r>
            <a:r>
              <a:rPr lang="en-US" dirty="0">
                <a:solidFill>
                  <a:srgbClr val="262626"/>
                </a:solidFill>
                <a:latin typeface="Calibri"/>
                <a:ea typeface="Calibri"/>
                <a:cs typeface="Calibri"/>
                <a:sym typeface="Calibri"/>
              </a:rPr>
              <a:t>In addition to the past value, more variables are used to predict the future value of the time series. </a:t>
            </a:r>
            <a:endParaRPr sz="1600" b="0" i="0" u="none" strike="noStrike" cap="none" dirty="0">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endParaRPr sz="1600" b="0" i="0" u="none" strike="noStrike" cap="none" dirty="0">
              <a:solidFill>
                <a:srgbClr val="262626"/>
              </a:solidFill>
              <a:latin typeface="Calibri"/>
              <a:ea typeface="Calibri"/>
              <a:cs typeface="Calibri"/>
              <a:sym typeface="Calibri"/>
            </a:endParaRPr>
          </a:p>
        </p:txBody>
      </p:sp>
      <p:pic>
        <p:nvPicPr>
          <p:cNvPr id="498" name="Google Shape;498;gdd990234fa_0_338"/>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499" name="Google Shape;499;gdd990234fa_0_338"/>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500" name="Google Shape;500;gdd990234fa_0_338"/>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buSzPts val="3600"/>
            </a:pPr>
            <a:r>
              <a:rPr lang="es-ES" sz="3600" b="1" dirty="0">
                <a:latin typeface="Calibri"/>
                <a:ea typeface="Calibri"/>
                <a:cs typeface="Calibri"/>
                <a:sym typeface="Calibri"/>
              </a:rPr>
              <a:t>TYPOLOGY OF MODELS</a:t>
            </a:r>
            <a:endParaRPr sz="4000" b="0" i="0" u="none" strike="noStrike" cap="none" dirty="0">
              <a:solidFill>
                <a:srgbClr val="000000"/>
              </a:solidFill>
              <a:latin typeface="Calibri"/>
              <a:ea typeface="Calibri"/>
              <a:cs typeface="Calibri"/>
              <a:sym typeface="Calibri"/>
            </a:endParaRPr>
          </a:p>
        </p:txBody>
      </p:sp>
      <p:pic>
        <p:nvPicPr>
          <p:cNvPr id="502" name="Google Shape;502;gdd990234fa_0_338"/>
          <p:cNvPicPr preferRelativeResize="0"/>
          <p:nvPr/>
        </p:nvPicPr>
        <p:blipFill rotWithShape="1">
          <a:blip r:embed="rId5">
            <a:alphaModFix/>
          </a:blip>
          <a:srcRect/>
          <a:stretch/>
        </p:blipFill>
        <p:spPr>
          <a:xfrm>
            <a:off x="352350" y="2753150"/>
            <a:ext cx="3828101" cy="1000400"/>
          </a:xfrm>
          <a:prstGeom prst="rect">
            <a:avLst/>
          </a:prstGeom>
          <a:noFill/>
          <a:ln>
            <a:noFill/>
          </a:ln>
        </p:spPr>
      </p:pic>
      <p:pic>
        <p:nvPicPr>
          <p:cNvPr id="503" name="Google Shape;503;gdd990234fa_0_338"/>
          <p:cNvPicPr preferRelativeResize="0"/>
          <p:nvPr/>
        </p:nvPicPr>
        <p:blipFill rotWithShape="1">
          <a:blip r:embed="rId6">
            <a:alphaModFix/>
          </a:blip>
          <a:srcRect/>
          <a:stretch/>
        </p:blipFill>
        <p:spPr>
          <a:xfrm>
            <a:off x="506750" y="4350350"/>
            <a:ext cx="3673693" cy="1000400"/>
          </a:xfrm>
          <a:prstGeom prst="rect">
            <a:avLst/>
          </a:prstGeom>
          <a:noFill/>
          <a:ln>
            <a:noFill/>
          </a:ln>
        </p:spPr>
      </p:pic>
      <p:sp>
        <p:nvSpPr>
          <p:cNvPr id="504" name="Google Shape;504;gdd990234fa_0_338"/>
          <p:cNvSpPr/>
          <p:nvPr/>
        </p:nvSpPr>
        <p:spPr>
          <a:xfrm>
            <a:off x="697625" y="2277200"/>
            <a:ext cx="3335100" cy="369300"/>
          </a:xfrm>
          <a:prstGeom prst="rect">
            <a:avLst/>
          </a:prstGeom>
          <a:solidFill>
            <a:srgbClr val="4A8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FFFFFF"/>
                </a:solidFill>
                <a:latin typeface="Calibri"/>
                <a:ea typeface="Calibri"/>
                <a:cs typeface="Calibri"/>
                <a:sym typeface="Calibri"/>
              </a:rPr>
              <a:t>Modelo Univariante</a:t>
            </a:r>
            <a:endParaRPr sz="1200" b="1" i="0" u="none" strike="noStrike" cap="none">
              <a:solidFill>
                <a:srgbClr val="000000"/>
              </a:solidFill>
              <a:latin typeface="Arial"/>
              <a:ea typeface="Arial"/>
              <a:cs typeface="Arial"/>
              <a:sym typeface="Arial"/>
            </a:endParaRPr>
          </a:p>
        </p:txBody>
      </p:sp>
      <p:sp>
        <p:nvSpPr>
          <p:cNvPr id="505" name="Google Shape;505;gdd990234fa_0_338"/>
          <p:cNvSpPr/>
          <p:nvPr/>
        </p:nvSpPr>
        <p:spPr>
          <a:xfrm>
            <a:off x="697625" y="3953600"/>
            <a:ext cx="3335100" cy="3693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FFFFFF"/>
                </a:solidFill>
                <a:latin typeface="Calibri"/>
                <a:ea typeface="Calibri"/>
                <a:cs typeface="Calibri"/>
                <a:sym typeface="Calibri"/>
              </a:rPr>
              <a:t>Modelo Multivariante</a:t>
            </a:r>
            <a:endParaRPr sz="1200" b="1" i="0" u="none" strike="noStrike" cap="none">
              <a:solidFill>
                <a:srgbClr val="000000"/>
              </a:solidFill>
              <a:latin typeface="Arial"/>
              <a:ea typeface="Arial"/>
              <a:cs typeface="Arial"/>
              <a:sym typeface="Arial"/>
            </a:endParaRPr>
          </a:p>
        </p:txBody>
      </p:sp>
      <p:sp>
        <p:nvSpPr>
          <p:cNvPr id="506" name="Google Shape;506;gdd990234fa_0_338"/>
          <p:cNvSpPr txBox="1"/>
          <p:nvPr/>
        </p:nvSpPr>
        <p:spPr>
          <a:xfrm>
            <a:off x="352347" y="-51350"/>
            <a:ext cx="4527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TIME SERIES</a:t>
            </a:r>
            <a:endParaRPr lang="es-ES" sz="2400" b="1" i="0" u="none" strike="noStrike" cap="none" dirty="0">
              <a:solidFill>
                <a:schemeClr val="lt1"/>
              </a:solidFill>
              <a:latin typeface="Calibri"/>
              <a:ea typeface="Calibri"/>
              <a:cs typeface="Calibri"/>
              <a:sym typeface="Calibri"/>
            </a:endParaRPr>
          </a:p>
        </p:txBody>
      </p:sp>
      <p:sp>
        <p:nvSpPr>
          <p:cNvPr id="507" name="Google Shape;507;gdd990234fa_0_338"/>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08" name="Google Shape;508;gdd990234fa_0_338"/>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ge2e4f0f18a_0_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543" name="Google Shape;543;ge2e4f0f18a_0_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544" name="Google Shape;544;ge2e4f0f18a_0_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b="0" i="1" u="none" strike="noStrike" cap="none" dirty="0">
                <a:solidFill>
                  <a:schemeClr val="lt1"/>
                </a:solidFill>
                <a:latin typeface="Trebuchet MS"/>
                <a:ea typeface="Trebuchet MS"/>
                <a:cs typeface="Trebuchet MS"/>
                <a:sym typeface="Trebuchet MS"/>
              </a:rPr>
              <a:t>TIME SERIES</a:t>
            </a:r>
            <a:endParaRPr lang="es-ES" sz="2000" b="1" i="0" u="none" strike="noStrike" cap="none" dirty="0">
              <a:solidFill>
                <a:schemeClr val="lt1"/>
              </a:solidFill>
              <a:latin typeface="Calibri"/>
              <a:ea typeface="Calibri"/>
              <a:cs typeface="Calibri"/>
              <a:sym typeface="Calibri"/>
            </a:endParaRPr>
          </a:p>
        </p:txBody>
      </p:sp>
      <p:sp>
        <p:nvSpPr>
          <p:cNvPr id="545" name="Google Shape;545;ge2e4f0f18a_0_0"/>
          <p:cNvSpPr/>
          <p:nvPr/>
        </p:nvSpPr>
        <p:spPr>
          <a:xfrm>
            <a:off x="0" y="6378889"/>
            <a:ext cx="12192000" cy="4791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46" name="Google Shape;546;ge2e4f0f18a_0_0"/>
          <p:cNvPicPr preferRelativeResize="0"/>
          <p:nvPr/>
        </p:nvPicPr>
        <p:blipFill>
          <a:blip r:embed="rId5">
            <a:alphaModFix/>
          </a:blip>
          <a:stretch>
            <a:fillRect/>
          </a:stretch>
        </p:blipFill>
        <p:spPr>
          <a:xfrm>
            <a:off x="408950" y="2216575"/>
            <a:ext cx="1597400" cy="1688305"/>
          </a:xfrm>
          <a:prstGeom prst="rect">
            <a:avLst/>
          </a:prstGeom>
          <a:noFill/>
          <a:ln>
            <a:noFill/>
          </a:ln>
        </p:spPr>
      </p:pic>
      <p:pic>
        <p:nvPicPr>
          <p:cNvPr id="547" name="Google Shape;547;ge2e4f0f18a_0_0"/>
          <p:cNvPicPr preferRelativeResize="0"/>
          <p:nvPr/>
        </p:nvPicPr>
        <p:blipFill>
          <a:blip r:embed="rId6">
            <a:alphaModFix/>
          </a:blip>
          <a:stretch>
            <a:fillRect/>
          </a:stretch>
        </p:blipFill>
        <p:spPr>
          <a:xfrm>
            <a:off x="2152250" y="2372300"/>
            <a:ext cx="1649375" cy="1430000"/>
          </a:xfrm>
          <a:prstGeom prst="rect">
            <a:avLst/>
          </a:prstGeom>
          <a:noFill/>
          <a:ln>
            <a:noFill/>
          </a:ln>
        </p:spPr>
      </p:pic>
      <p:pic>
        <p:nvPicPr>
          <p:cNvPr id="548" name="Google Shape;548;ge2e4f0f18a_0_0"/>
          <p:cNvPicPr preferRelativeResize="0"/>
          <p:nvPr/>
        </p:nvPicPr>
        <p:blipFill>
          <a:blip r:embed="rId7">
            <a:alphaModFix/>
          </a:blip>
          <a:stretch>
            <a:fillRect/>
          </a:stretch>
        </p:blipFill>
        <p:spPr>
          <a:xfrm>
            <a:off x="493850" y="4151600"/>
            <a:ext cx="1597400" cy="1502754"/>
          </a:xfrm>
          <a:prstGeom prst="rect">
            <a:avLst/>
          </a:prstGeom>
          <a:noFill/>
          <a:ln>
            <a:noFill/>
          </a:ln>
        </p:spPr>
      </p:pic>
      <p:pic>
        <p:nvPicPr>
          <p:cNvPr id="549" name="Google Shape;549;ge2e4f0f18a_0_0"/>
          <p:cNvPicPr preferRelativeResize="0"/>
          <p:nvPr/>
        </p:nvPicPr>
        <p:blipFill>
          <a:blip r:embed="rId8">
            <a:alphaModFix/>
          </a:blip>
          <a:stretch>
            <a:fillRect/>
          </a:stretch>
        </p:blipFill>
        <p:spPr>
          <a:xfrm>
            <a:off x="2152250" y="4043025"/>
            <a:ext cx="1649375" cy="1611314"/>
          </a:xfrm>
          <a:prstGeom prst="rect">
            <a:avLst/>
          </a:prstGeom>
          <a:noFill/>
          <a:ln>
            <a:noFill/>
          </a:ln>
        </p:spPr>
      </p:pic>
      <p:sp>
        <p:nvSpPr>
          <p:cNvPr id="550" name="Google Shape;550;ge2e4f0f18a_0_0"/>
          <p:cNvSpPr txBox="1"/>
          <p:nvPr/>
        </p:nvSpPr>
        <p:spPr>
          <a:xfrm>
            <a:off x="1207950" y="1178603"/>
            <a:ext cx="10807500" cy="553998"/>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TIME SERIES: </a:t>
            </a:r>
            <a:r>
              <a:rPr lang="es-ES" sz="3600" b="1" dirty="0">
                <a:latin typeface="Calibri"/>
                <a:ea typeface="Calibri"/>
                <a:cs typeface="Calibri"/>
                <a:sym typeface="Calibri"/>
              </a:rPr>
              <a:t>STOCHASTIC PROCESSES</a:t>
            </a:r>
            <a:endParaRPr sz="4000" b="1" dirty="0">
              <a:solidFill>
                <a:srgbClr val="000000"/>
              </a:solidFill>
              <a:latin typeface="Calibri"/>
              <a:ea typeface="Calibri"/>
              <a:cs typeface="Calibri"/>
              <a:sym typeface="Calibri"/>
            </a:endParaRPr>
          </a:p>
        </p:txBody>
      </p:sp>
      <p:sp>
        <p:nvSpPr>
          <p:cNvPr id="551" name="Google Shape;551;ge2e4f0f18a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27</a:t>
            </a:fld>
            <a:endParaRPr/>
          </a:p>
        </p:txBody>
      </p:sp>
      <p:sp>
        <p:nvSpPr>
          <p:cNvPr id="552" name="Google Shape;552;ge2e4f0f18a_0_0"/>
          <p:cNvSpPr txBox="1"/>
          <p:nvPr/>
        </p:nvSpPr>
        <p:spPr>
          <a:xfrm>
            <a:off x="4333101" y="2077150"/>
            <a:ext cx="7392600" cy="4857740"/>
          </a:xfrm>
          <a:prstGeom prst="rect">
            <a:avLst/>
          </a:prstGeom>
          <a:noFill/>
          <a:ln>
            <a:noFill/>
          </a:ln>
        </p:spPr>
        <p:txBody>
          <a:bodyPr spcFirstLastPara="1" wrap="square" lIns="0" tIns="0" rIns="0" bIns="0" anchor="t" anchorCtr="0">
            <a:spAutoFit/>
          </a:bodyPr>
          <a:lstStyle/>
          <a:p>
            <a:pPr lvl="0">
              <a:spcBef>
                <a:spcPts val="1000"/>
              </a:spcBef>
              <a:buClr>
                <a:schemeClr val="dk1"/>
              </a:buClr>
              <a:buSzPts val="1100"/>
            </a:pPr>
            <a:r>
              <a:rPr lang="en-US" sz="1500" dirty="0">
                <a:solidFill>
                  <a:srgbClr val="262626"/>
                </a:solidFill>
                <a:latin typeface="Calibri"/>
                <a:ea typeface="Calibri"/>
                <a:cs typeface="Calibri"/>
                <a:sym typeface="Calibri"/>
              </a:rPr>
              <a:t>From an intuitive point of view, a stochastic process can be described as a sequence of data that evolves over time. Time series are defined as a particular case of stochastic processes.
A stationary stochastic process is a stationary process has the following characteristics</a:t>
            </a:r>
            <a:r>
              <a:rPr lang="es-ES" sz="1500" dirty="0">
                <a:solidFill>
                  <a:srgbClr val="262626"/>
                </a:solidFill>
                <a:latin typeface="Calibri"/>
                <a:ea typeface="Calibri"/>
                <a:cs typeface="Calibri"/>
                <a:sym typeface="Calibri"/>
              </a:rPr>
              <a:t>.</a:t>
            </a:r>
            <a:endParaRPr sz="1500" dirty="0">
              <a:solidFill>
                <a:srgbClr val="262626"/>
              </a:solidFill>
              <a:latin typeface="Calibri"/>
              <a:ea typeface="Calibri"/>
              <a:cs typeface="Calibri"/>
              <a:sym typeface="Calibri"/>
            </a:endParaRPr>
          </a:p>
          <a:p>
            <a:pPr marL="457200" lvl="0" indent="-323850">
              <a:spcBef>
                <a:spcPts val="1000"/>
              </a:spcBef>
              <a:buClr>
                <a:srgbClr val="262626"/>
              </a:buClr>
              <a:buSzPts val="1500"/>
              <a:buFont typeface="Calibri"/>
              <a:buChar char="●"/>
            </a:pPr>
            <a:r>
              <a:rPr lang="es-ES" sz="1500" dirty="0" err="1">
                <a:solidFill>
                  <a:srgbClr val="262626"/>
                </a:solidFill>
                <a:latin typeface="Calibri"/>
                <a:ea typeface="Calibri"/>
                <a:cs typeface="Calibri"/>
                <a:sym typeface="Calibri"/>
              </a:rPr>
              <a:t>Constant</a:t>
            </a:r>
            <a:r>
              <a:rPr lang="es-ES" sz="1500" dirty="0">
                <a:solidFill>
                  <a:srgbClr val="262626"/>
                </a:solidFill>
                <a:latin typeface="Calibri"/>
                <a:ea typeface="Calibri"/>
                <a:cs typeface="Calibri"/>
                <a:sym typeface="Calibri"/>
              </a:rPr>
              <a:t> mean: E(</a:t>
            </a:r>
            <a:r>
              <a:rPr lang="es-ES" sz="1500" dirty="0" err="1">
                <a:solidFill>
                  <a:srgbClr val="262626"/>
                </a:solidFill>
                <a:latin typeface="Calibri"/>
                <a:ea typeface="Calibri"/>
                <a:cs typeface="Calibri"/>
                <a:sym typeface="Calibri"/>
              </a:rPr>
              <a:t>Xt</a:t>
            </a:r>
            <a:r>
              <a:rPr lang="es-ES" sz="1500" dirty="0">
                <a:solidFill>
                  <a:srgbClr val="262626"/>
                </a:solidFill>
                <a:latin typeface="Calibri"/>
                <a:ea typeface="Calibri"/>
                <a:cs typeface="Calibri"/>
                <a:sym typeface="Calibri"/>
              </a:rPr>
              <a:t>) =  E(</a:t>
            </a:r>
            <a:r>
              <a:rPr lang="es-ES" sz="1500" dirty="0" err="1">
                <a:solidFill>
                  <a:srgbClr val="262626"/>
                </a:solidFill>
                <a:latin typeface="Calibri"/>
                <a:ea typeface="Calibri"/>
                <a:cs typeface="Calibri"/>
                <a:sym typeface="Calibri"/>
              </a:rPr>
              <a:t>Xt+k</a:t>
            </a:r>
            <a:r>
              <a:rPr lang="es-ES" sz="1500" dirty="0">
                <a:solidFill>
                  <a:srgbClr val="262626"/>
                </a:solidFill>
                <a:latin typeface="Calibri"/>
                <a:ea typeface="Calibri"/>
                <a:cs typeface="Calibri"/>
                <a:sym typeface="Calibri"/>
              </a:rPr>
              <a:t>)  </a:t>
            </a: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dirty="0" err="1">
                <a:solidFill>
                  <a:srgbClr val="262626"/>
                </a:solidFill>
                <a:latin typeface="Calibri"/>
                <a:ea typeface="Calibri"/>
                <a:cs typeface="Calibri"/>
                <a:sym typeface="Calibri"/>
              </a:rPr>
              <a:t>Constant</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variance</a:t>
            </a:r>
            <a:r>
              <a:rPr lang="es-ES" sz="1500" dirty="0">
                <a:solidFill>
                  <a:srgbClr val="262626"/>
                </a:solidFill>
                <a:latin typeface="Calibri"/>
                <a:ea typeface="Calibri"/>
                <a:cs typeface="Calibri"/>
                <a:sym typeface="Calibri"/>
              </a:rPr>
              <a:t>: V(</a:t>
            </a:r>
            <a:r>
              <a:rPr lang="es-ES" sz="1500" dirty="0" err="1">
                <a:solidFill>
                  <a:srgbClr val="262626"/>
                </a:solidFill>
                <a:latin typeface="Calibri"/>
                <a:ea typeface="Calibri"/>
                <a:cs typeface="Calibri"/>
                <a:sym typeface="Calibri"/>
              </a:rPr>
              <a:t>Xt</a:t>
            </a:r>
            <a:r>
              <a:rPr lang="es-ES" sz="1500" dirty="0">
                <a:solidFill>
                  <a:srgbClr val="262626"/>
                </a:solidFill>
                <a:latin typeface="Calibri"/>
                <a:ea typeface="Calibri"/>
                <a:cs typeface="Calibri"/>
                <a:sym typeface="Calibri"/>
              </a:rPr>
              <a:t>) =  V(</a:t>
            </a:r>
            <a:r>
              <a:rPr lang="es-ES" sz="1500" dirty="0" err="1">
                <a:solidFill>
                  <a:srgbClr val="262626"/>
                </a:solidFill>
                <a:latin typeface="Calibri"/>
                <a:ea typeface="Calibri"/>
                <a:cs typeface="Calibri"/>
                <a:sym typeface="Calibri"/>
              </a:rPr>
              <a:t>Xt+k</a:t>
            </a:r>
            <a:r>
              <a:rPr lang="es-ES" sz="1500" dirty="0">
                <a:solidFill>
                  <a:srgbClr val="262626"/>
                </a:solidFill>
                <a:latin typeface="Calibri"/>
                <a:ea typeface="Calibri"/>
                <a:cs typeface="Calibri"/>
                <a:sym typeface="Calibri"/>
              </a:rPr>
              <a:t>) </a:t>
            </a: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n-US" sz="1500" dirty="0">
                <a:solidFill>
                  <a:srgbClr val="262626"/>
                </a:solidFill>
                <a:latin typeface="Calibri"/>
                <a:ea typeface="Calibri"/>
                <a:cs typeface="Calibri"/>
                <a:sym typeface="Calibri"/>
              </a:rPr>
              <a:t>Autocovariance does not depend on time</a:t>
            </a:r>
            <a:endParaRPr sz="1500" dirty="0">
              <a:solidFill>
                <a:srgbClr val="262626"/>
              </a:solidFill>
              <a:latin typeface="Calibri"/>
              <a:ea typeface="Calibri"/>
              <a:cs typeface="Calibri"/>
              <a:sym typeface="Calibri"/>
            </a:endParaRPr>
          </a:p>
          <a:p>
            <a:pPr lvl="0">
              <a:spcBef>
                <a:spcPts val="1000"/>
              </a:spcBef>
            </a:pPr>
            <a:r>
              <a:rPr lang="en-US" sz="1500" dirty="0">
                <a:solidFill>
                  <a:srgbClr val="262626"/>
                </a:solidFill>
                <a:latin typeface="Calibri"/>
                <a:ea typeface="Calibri"/>
                <a:cs typeface="Calibri"/>
                <a:sym typeface="Calibri"/>
              </a:rPr>
              <a:t>It is difficult to ensure that a series is totally stationary, but it is convenient. The main causes are Seasonality Trend.
It is important to adapt stationary series. To check if it is a series is stationary</a:t>
            </a:r>
            <a:endParaRPr sz="1500" dirty="0">
              <a:solidFill>
                <a:srgbClr val="262626"/>
              </a:solidFill>
              <a:latin typeface="Calibri"/>
              <a:ea typeface="Calibri"/>
              <a:cs typeface="Calibri"/>
              <a:sym typeface="Calibri"/>
            </a:endParaRPr>
          </a:p>
          <a:p>
            <a:pPr marL="457200" marR="0" lvl="0" indent="-323850" algn="l" rtl="0">
              <a:lnSpc>
                <a:spcPct val="100000"/>
              </a:lnSpc>
              <a:spcBef>
                <a:spcPts val="1000"/>
              </a:spcBef>
              <a:spcAft>
                <a:spcPts val="0"/>
              </a:spcAft>
              <a:buClr>
                <a:srgbClr val="262626"/>
              </a:buClr>
              <a:buSzPts val="1500"/>
              <a:buFont typeface="Calibri"/>
              <a:buChar char="●"/>
            </a:pPr>
            <a:r>
              <a:rPr lang="es-ES" sz="1500" u="sng" dirty="0">
                <a:solidFill>
                  <a:schemeClr val="hlink"/>
                </a:solidFill>
                <a:latin typeface="Calibri"/>
                <a:ea typeface="Calibri"/>
                <a:cs typeface="Calibri"/>
                <a:sym typeface="Calibri"/>
                <a:hlinkClick r:id="rId9"/>
              </a:rPr>
              <a:t>ADF Test (</a:t>
            </a:r>
            <a:r>
              <a:rPr lang="es-ES" sz="1500" u="sng" dirty="0" err="1">
                <a:solidFill>
                  <a:schemeClr val="hlink"/>
                </a:solidFill>
                <a:latin typeface="Calibri"/>
                <a:ea typeface="Calibri"/>
                <a:cs typeface="Calibri"/>
                <a:sym typeface="Calibri"/>
                <a:hlinkClick r:id="rId9"/>
              </a:rPr>
              <a:t>Augmented</a:t>
            </a:r>
            <a:r>
              <a:rPr lang="es-ES" sz="1500" u="sng" dirty="0">
                <a:solidFill>
                  <a:schemeClr val="hlink"/>
                </a:solidFill>
                <a:latin typeface="Calibri"/>
                <a:ea typeface="Calibri"/>
                <a:cs typeface="Calibri"/>
                <a:sym typeface="Calibri"/>
                <a:hlinkClick r:id="rId9"/>
              </a:rPr>
              <a:t> </a:t>
            </a:r>
            <a:r>
              <a:rPr lang="es-ES" sz="1500" u="sng" dirty="0" err="1">
                <a:solidFill>
                  <a:schemeClr val="hlink"/>
                </a:solidFill>
                <a:latin typeface="Calibri"/>
                <a:ea typeface="Calibri"/>
                <a:cs typeface="Calibri"/>
                <a:sym typeface="Calibri"/>
                <a:hlinkClick r:id="rId9"/>
              </a:rPr>
              <a:t>Dickey</a:t>
            </a:r>
            <a:r>
              <a:rPr lang="es-ES" sz="1500" u="sng" dirty="0">
                <a:solidFill>
                  <a:schemeClr val="hlink"/>
                </a:solidFill>
                <a:latin typeface="Calibri"/>
                <a:ea typeface="Calibri"/>
                <a:cs typeface="Calibri"/>
                <a:sym typeface="Calibri"/>
                <a:hlinkClick r:id="rId9"/>
              </a:rPr>
              <a:t>-Fuller Test)</a:t>
            </a:r>
            <a:endParaRPr sz="1500" dirty="0">
              <a:solidFill>
                <a:srgbClr val="262626"/>
              </a:solidFill>
              <a:latin typeface="Calibri"/>
              <a:ea typeface="Calibri"/>
              <a:cs typeface="Calibri"/>
              <a:sym typeface="Calibri"/>
            </a:endParaRPr>
          </a:p>
          <a:p>
            <a:pPr marL="457200" marR="0" lvl="0" indent="-323850" algn="l" rtl="0">
              <a:lnSpc>
                <a:spcPct val="100000"/>
              </a:lnSpc>
              <a:spcBef>
                <a:spcPts val="0"/>
              </a:spcBef>
              <a:spcAft>
                <a:spcPts val="0"/>
              </a:spcAft>
              <a:buClr>
                <a:srgbClr val="262626"/>
              </a:buClr>
              <a:buSzPts val="1500"/>
              <a:buFont typeface="Calibri"/>
              <a:buChar char="●"/>
            </a:pPr>
            <a:r>
              <a:rPr lang="es-ES" sz="1500" u="sng" dirty="0">
                <a:solidFill>
                  <a:schemeClr val="hlink"/>
                </a:solidFill>
                <a:latin typeface="Calibri"/>
                <a:ea typeface="Calibri"/>
                <a:cs typeface="Calibri"/>
                <a:sym typeface="Calibri"/>
                <a:hlinkClick r:id="rId10"/>
              </a:rPr>
              <a:t>KPSS</a:t>
            </a:r>
            <a:endParaRPr sz="1500" dirty="0">
              <a:solidFill>
                <a:srgbClr val="262626"/>
              </a:solidFill>
              <a:latin typeface="Calibri"/>
              <a:ea typeface="Calibri"/>
              <a:cs typeface="Calibri"/>
              <a:sym typeface="Calibri"/>
            </a:endParaRPr>
          </a:p>
          <a:p>
            <a:pPr marL="0" marR="0" lvl="0" indent="0" algn="l" rtl="0">
              <a:lnSpc>
                <a:spcPct val="100000"/>
              </a:lnSpc>
              <a:spcBef>
                <a:spcPts val="1000"/>
              </a:spcBef>
              <a:spcAft>
                <a:spcPts val="0"/>
              </a:spcAft>
              <a:buNone/>
            </a:pPr>
            <a:endParaRPr sz="1600" dirty="0">
              <a:solidFill>
                <a:srgbClr val="262626"/>
              </a:solidFill>
              <a:latin typeface="Calibri"/>
              <a:ea typeface="Calibri"/>
              <a:cs typeface="Calibri"/>
              <a:sym typeface="Calibri"/>
            </a:endParaRPr>
          </a:p>
          <a:p>
            <a:pPr marL="0" marR="0" lvl="0" indent="0" algn="l" rtl="0">
              <a:lnSpc>
                <a:spcPct val="100000"/>
              </a:lnSpc>
              <a:spcBef>
                <a:spcPts val="1000"/>
              </a:spcBef>
              <a:spcAft>
                <a:spcPts val="0"/>
              </a:spcAft>
              <a:buClr>
                <a:schemeClr val="dk1"/>
              </a:buClr>
              <a:buSzPts val="1100"/>
              <a:buFont typeface="Arial"/>
              <a:buNone/>
            </a:pPr>
            <a:endParaRPr sz="1800" b="1" dirty="0">
              <a:solidFill>
                <a:srgbClr val="26262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553" name="Google Shape;553;ge2e4f0f18a_0_0"/>
          <p:cNvSpPr/>
          <p:nvPr/>
        </p:nvSpPr>
        <p:spPr>
          <a:xfrm>
            <a:off x="1037650" y="5650550"/>
            <a:ext cx="264150" cy="218475"/>
          </a:xfrm>
          <a:custGeom>
            <a:avLst/>
            <a:gdLst/>
            <a:ahLst/>
            <a:cxnLst/>
            <a:rect l="l" t="t" r="r" b="b"/>
            <a:pathLst>
              <a:path w="10566" h="8739" extrusionOk="0">
                <a:moveTo>
                  <a:pt x="5660" y="0"/>
                </a:moveTo>
                <a:cubicBezTo>
                  <a:pt x="5660" y="2767"/>
                  <a:pt x="6897" y="5826"/>
                  <a:pt x="5660" y="8301"/>
                </a:cubicBezTo>
                <a:cubicBezTo>
                  <a:pt x="4927" y="9768"/>
                  <a:pt x="2916" y="6504"/>
                  <a:pt x="1510" y="5660"/>
                </a:cubicBezTo>
                <a:cubicBezTo>
                  <a:pt x="971" y="5336"/>
                  <a:pt x="0" y="5157"/>
                  <a:pt x="0" y="4528"/>
                </a:cubicBezTo>
                <a:cubicBezTo>
                  <a:pt x="0" y="2364"/>
                  <a:pt x="3119" y="8301"/>
                  <a:pt x="5283" y="8301"/>
                </a:cubicBezTo>
                <a:cubicBezTo>
                  <a:pt x="7957" y="8301"/>
                  <a:pt x="9368" y="4654"/>
                  <a:pt x="10566" y="2264"/>
                </a:cubicBezTo>
              </a:path>
            </a:pathLst>
          </a:custGeom>
          <a:noFill/>
          <a:ln w="9525" cap="flat" cmpd="sng">
            <a:solidFill>
              <a:schemeClr val="dk2"/>
            </a:solidFill>
            <a:prstDash val="solid"/>
            <a:round/>
            <a:headEnd type="none" w="med" len="med"/>
            <a:tailEnd type="none" w="med" len="med"/>
          </a:ln>
        </p:spPr>
      </p:sp>
      <p:sp>
        <p:nvSpPr>
          <p:cNvPr id="554" name="Google Shape;554;ge2e4f0f18a_0_0"/>
          <p:cNvSpPr/>
          <p:nvPr/>
        </p:nvSpPr>
        <p:spPr>
          <a:xfrm>
            <a:off x="2867725" y="5688275"/>
            <a:ext cx="245250" cy="203675"/>
          </a:xfrm>
          <a:custGeom>
            <a:avLst/>
            <a:gdLst/>
            <a:ahLst/>
            <a:cxnLst/>
            <a:rect l="l" t="t" r="r" b="b"/>
            <a:pathLst>
              <a:path w="9810" h="8147" extrusionOk="0">
                <a:moveTo>
                  <a:pt x="0" y="0"/>
                </a:moveTo>
                <a:cubicBezTo>
                  <a:pt x="2227" y="318"/>
                  <a:pt x="4655" y="1243"/>
                  <a:pt x="6037" y="3019"/>
                </a:cubicBezTo>
                <a:cubicBezTo>
                  <a:pt x="7005" y="4263"/>
                  <a:pt x="9005" y="5759"/>
                  <a:pt x="8301" y="7169"/>
                </a:cubicBezTo>
                <a:cubicBezTo>
                  <a:pt x="7714" y="8344"/>
                  <a:pt x="5458" y="5110"/>
                  <a:pt x="4528" y="6037"/>
                </a:cubicBezTo>
                <a:cubicBezTo>
                  <a:pt x="3532" y="7030"/>
                  <a:pt x="6967" y="8369"/>
                  <a:pt x="8301" y="7924"/>
                </a:cubicBezTo>
                <a:cubicBezTo>
                  <a:pt x="9810" y="7420"/>
                  <a:pt x="9099" y="4819"/>
                  <a:pt x="9810" y="3396"/>
                </a:cubicBezTo>
              </a:path>
            </a:pathLst>
          </a:custGeom>
          <a:noFill/>
          <a:ln w="9525" cap="flat" cmpd="sng">
            <a:solidFill>
              <a:schemeClr val="dk2"/>
            </a:solidFill>
            <a:prstDash val="solid"/>
            <a:round/>
            <a:headEnd type="none" w="med" len="med"/>
            <a:tailEnd type="none" w="med" len="med"/>
          </a:ln>
        </p:spPr>
      </p:sp>
      <p:sp>
        <p:nvSpPr>
          <p:cNvPr id="555" name="Google Shape;555;ge2e4f0f18a_0_0"/>
          <p:cNvSpPr/>
          <p:nvPr/>
        </p:nvSpPr>
        <p:spPr>
          <a:xfrm>
            <a:off x="2584725" y="2181452"/>
            <a:ext cx="235850" cy="510350"/>
          </a:xfrm>
          <a:custGeom>
            <a:avLst/>
            <a:gdLst/>
            <a:ahLst/>
            <a:cxnLst/>
            <a:rect l="l" t="t" r="r" b="b"/>
            <a:pathLst>
              <a:path w="9434" h="20414" extrusionOk="0">
                <a:moveTo>
                  <a:pt x="0" y="20414"/>
                </a:moveTo>
                <a:cubicBezTo>
                  <a:pt x="0" y="14567"/>
                  <a:pt x="2008" y="8378"/>
                  <a:pt x="5660" y="3811"/>
                </a:cubicBezTo>
                <a:cubicBezTo>
                  <a:pt x="6549" y="2700"/>
                  <a:pt x="9684" y="1800"/>
                  <a:pt x="8679" y="792"/>
                </a:cubicBezTo>
                <a:cubicBezTo>
                  <a:pt x="7258" y="-633"/>
                  <a:pt x="4067" y="2213"/>
                  <a:pt x="2642" y="792"/>
                </a:cubicBezTo>
                <a:cubicBezTo>
                  <a:pt x="1734" y="-114"/>
                  <a:pt x="5132" y="38"/>
                  <a:pt x="6415" y="38"/>
                </a:cubicBezTo>
                <a:cubicBezTo>
                  <a:pt x="8665" y="38"/>
                  <a:pt x="9434" y="3825"/>
                  <a:pt x="9434" y="6075"/>
                </a:cubicBezTo>
              </a:path>
            </a:pathLst>
          </a:custGeom>
          <a:noFill/>
          <a:ln w="9525" cap="flat" cmpd="sng">
            <a:solidFill>
              <a:schemeClr val="dk2"/>
            </a:solidFill>
            <a:prstDash val="solid"/>
            <a:round/>
            <a:headEnd type="none" w="med" len="med"/>
            <a:tailEnd type="none" w="med" len="med"/>
          </a:ln>
        </p:spPr>
      </p:sp>
      <p:sp>
        <p:nvSpPr>
          <p:cNvPr id="556" name="Google Shape;556;ge2e4f0f18a_0_0"/>
          <p:cNvSpPr txBox="1"/>
          <p:nvPr/>
        </p:nvSpPr>
        <p:spPr>
          <a:xfrm>
            <a:off x="536250" y="5770325"/>
            <a:ext cx="1649400" cy="1159261"/>
          </a:xfrm>
          <a:prstGeom prst="rect">
            <a:avLst/>
          </a:prstGeom>
          <a:noFill/>
          <a:ln>
            <a:noFill/>
          </a:ln>
        </p:spPr>
        <p:txBody>
          <a:bodyPr spcFirstLastPara="1" wrap="square" lIns="91425" tIns="91425" rIns="91425" bIns="91425" anchor="t" anchorCtr="0">
            <a:spAutoFit/>
          </a:bodyPr>
          <a:lstStyle/>
          <a:p>
            <a:pPr lvl="0">
              <a:spcBef>
                <a:spcPts val="1000"/>
              </a:spcBef>
              <a:spcAft>
                <a:spcPts val="1000"/>
              </a:spcAft>
            </a:pPr>
            <a:r>
              <a:rPr lang="en-US" sz="1000" dirty="0">
                <a:solidFill>
                  <a:srgbClr val="262626"/>
                </a:solidFill>
                <a:latin typeface="Calibri"/>
                <a:ea typeface="Calibri"/>
                <a:cs typeface="Calibri"/>
                <a:sym typeface="Calibri"/>
              </a:rPr>
              <a:t>❌ Its variance evolves over time
</a:t>
            </a:r>
            <a:endParaRPr sz="1000" dirty="0"/>
          </a:p>
        </p:txBody>
      </p:sp>
      <p:sp>
        <p:nvSpPr>
          <p:cNvPr id="557" name="Google Shape;557;ge2e4f0f18a_0_0"/>
          <p:cNvSpPr txBox="1"/>
          <p:nvPr/>
        </p:nvSpPr>
        <p:spPr>
          <a:xfrm>
            <a:off x="2434675" y="5770325"/>
            <a:ext cx="1649400" cy="1159261"/>
          </a:xfrm>
          <a:prstGeom prst="rect">
            <a:avLst/>
          </a:prstGeom>
          <a:noFill/>
          <a:ln>
            <a:noFill/>
          </a:ln>
        </p:spPr>
        <p:txBody>
          <a:bodyPr spcFirstLastPara="1" wrap="square" lIns="91425" tIns="91425" rIns="91425" bIns="91425" anchor="t" anchorCtr="0">
            <a:spAutoFit/>
          </a:bodyPr>
          <a:lstStyle/>
          <a:p>
            <a:pPr lvl="0">
              <a:spcBef>
                <a:spcPts val="1000"/>
              </a:spcBef>
              <a:spcAft>
                <a:spcPts val="1000"/>
              </a:spcAft>
            </a:pPr>
            <a:r>
              <a:rPr lang="en-US" sz="1000" dirty="0">
                <a:solidFill>
                  <a:srgbClr val="262626"/>
                </a:solidFill>
                <a:latin typeface="Calibri"/>
                <a:ea typeface="Calibri"/>
                <a:cs typeface="Calibri"/>
                <a:sym typeface="Calibri"/>
              </a:rPr>
              <a:t>❌ Your covariance evolves over time 
</a:t>
            </a:r>
            <a:endParaRPr sz="1000" dirty="0"/>
          </a:p>
        </p:txBody>
      </p:sp>
      <p:sp>
        <p:nvSpPr>
          <p:cNvPr id="558" name="Google Shape;558;ge2e4f0f18a_0_0"/>
          <p:cNvSpPr txBox="1"/>
          <p:nvPr/>
        </p:nvSpPr>
        <p:spPr>
          <a:xfrm>
            <a:off x="2762475" y="1941700"/>
            <a:ext cx="1512600" cy="1159261"/>
          </a:xfrm>
          <a:prstGeom prst="rect">
            <a:avLst/>
          </a:prstGeom>
          <a:noFill/>
          <a:ln>
            <a:noFill/>
          </a:ln>
        </p:spPr>
        <p:txBody>
          <a:bodyPr spcFirstLastPara="1" wrap="square" lIns="91425" tIns="91425" rIns="91425" bIns="91425" anchor="t" anchorCtr="0">
            <a:spAutoFit/>
          </a:bodyPr>
          <a:lstStyle/>
          <a:p>
            <a:pPr lvl="0">
              <a:spcBef>
                <a:spcPts val="1000"/>
              </a:spcBef>
              <a:spcAft>
                <a:spcPts val="1000"/>
              </a:spcAft>
            </a:pPr>
            <a:r>
              <a:rPr lang="en-US" sz="1000" dirty="0">
                <a:solidFill>
                  <a:srgbClr val="262626"/>
                </a:solidFill>
                <a:latin typeface="Calibri"/>
                <a:ea typeface="Calibri"/>
                <a:cs typeface="Calibri"/>
                <a:sym typeface="Calibri"/>
              </a:rPr>
              <a:t>❌ Your average evolves over time
</a:t>
            </a:r>
            <a:endParaRPr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gdd990234fa_0_325"/>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564" name="Google Shape;564;gdd990234fa_0_325"/>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565" name="Google Shape;565;gdd990234fa_0_325"/>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b="0" i="1" u="none" strike="noStrike" cap="none" dirty="0">
                <a:solidFill>
                  <a:schemeClr val="lt1"/>
                </a:solidFill>
                <a:latin typeface="Trebuchet MS"/>
                <a:ea typeface="Trebuchet MS"/>
                <a:cs typeface="Trebuchet MS"/>
                <a:sym typeface="Trebuchet MS"/>
              </a:rPr>
              <a:t>TIME SERIES</a:t>
            </a:r>
            <a:endParaRPr lang="es-ES" sz="2000" b="1" i="0" u="none" strike="noStrike" cap="none" dirty="0">
              <a:solidFill>
                <a:schemeClr val="lt1"/>
              </a:solidFill>
              <a:latin typeface="Calibri"/>
              <a:ea typeface="Calibri"/>
              <a:cs typeface="Calibri"/>
              <a:sym typeface="Calibri"/>
            </a:endParaRPr>
          </a:p>
        </p:txBody>
      </p:sp>
      <p:sp>
        <p:nvSpPr>
          <p:cNvPr id="566" name="Google Shape;566;gdd990234fa_0_325"/>
          <p:cNvSpPr txBox="1"/>
          <p:nvPr/>
        </p:nvSpPr>
        <p:spPr>
          <a:xfrm>
            <a:off x="1207950" y="1178603"/>
            <a:ext cx="10807500" cy="553998"/>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TIME SERIES: </a:t>
            </a:r>
            <a:r>
              <a:rPr lang="es-ES" sz="3600" b="1" dirty="0">
                <a:latin typeface="Calibri"/>
                <a:ea typeface="Calibri"/>
                <a:cs typeface="Calibri"/>
                <a:sym typeface="Calibri"/>
              </a:rPr>
              <a:t>CONCEPTS</a:t>
            </a:r>
            <a:endParaRPr sz="4000" b="1" i="0" u="none" strike="noStrike" cap="none" dirty="0">
              <a:solidFill>
                <a:srgbClr val="000000"/>
              </a:solidFill>
              <a:latin typeface="Calibri"/>
              <a:ea typeface="Calibri"/>
              <a:cs typeface="Calibri"/>
              <a:sym typeface="Calibri"/>
            </a:endParaRPr>
          </a:p>
        </p:txBody>
      </p:sp>
      <p:sp>
        <p:nvSpPr>
          <p:cNvPr id="567" name="Google Shape;567;gdd990234fa_0_325"/>
          <p:cNvSpPr txBox="1"/>
          <p:nvPr/>
        </p:nvSpPr>
        <p:spPr>
          <a:xfrm>
            <a:off x="4333101" y="2459325"/>
            <a:ext cx="7392600" cy="3462486"/>
          </a:xfrm>
          <a:prstGeom prst="rect">
            <a:avLst/>
          </a:prstGeom>
          <a:noFill/>
          <a:ln>
            <a:noFill/>
          </a:ln>
        </p:spPr>
        <p:txBody>
          <a:bodyPr spcFirstLastPara="1" wrap="square" lIns="0" tIns="0" rIns="0" bIns="0" anchor="t" anchorCtr="0">
            <a:spAutoFit/>
          </a:bodyPr>
          <a:lstStyle/>
          <a:p>
            <a:pPr lvl="0">
              <a:buClr>
                <a:schemeClr val="dk1"/>
              </a:buClr>
              <a:buSzPts val="1100"/>
            </a:pPr>
            <a:r>
              <a:rPr lang="en-US" sz="1500" b="1" dirty="0">
                <a:solidFill>
                  <a:srgbClr val="262626"/>
                </a:solidFill>
                <a:latin typeface="Calibri"/>
                <a:ea typeface="Calibri"/>
                <a:cs typeface="Calibri"/>
                <a:sym typeface="Calibri"/>
              </a:rPr>
              <a:t>White Noise: </a:t>
            </a:r>
            <a:r>
              <a:rPr lang="en-US" sz="1500" dirty="0">
                <a:solidFill>
                  <a:srgbClr val="262626"/>
                </a:solidFill>
                <a:latin typeface="Calibri"/>
                <a:ea typeface="Calibri"/>
                <a:cs typeface="Calibri"/>
                <a:sym typeface="Calibri"/>
              </a:rPr>
              <a:t>This is a random signal (Stochastic Process) characterized by the fact that the values of the signal at two different times do not have statistical correlation. Conditions for white noise </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rgbClr val="262626"/>
              </a:solidFill>
              <a:latin typeface="Calibri"/>
              <a:ea typeface="Calibri"/>
              <a:cs typeface="Calibri"/>
              <a:sym typeface="Calibri"/>
            </a:endParaRPr>
          </a:p>
          <a:p>
            <a:pPr marL="457200" marR="0" lvl="0" indent="-323850" algn="l" rtl="0">
              <a:lnSpc>
                <a:spcPct val="100000"/>
              </a:lnSpc>
              <a:spcBef>
                <a:spcPts val="0"/>
              </a:spcBef>
              <a:spcAft>
                <a:spcPts val="0"/>
              </a:spcAft>
              <a:buClr>
                <a:srgbClr val="262626"/>
              </a:buClr>
              <a:buSzPts val="1500"/>
              <a:buFont typeface="Calibri"/>
              <a:buChar char="●"/>
            </a:pPr>
            <a:r>
              <a:rPr lang="es-ES" sz="1500" i="0" u="none" strike="noStrike" cap="none" dirty="0">
                <a:solidFill>
                  <a:srgbClr val="262626"/>
                </a:solidFill>
                <a:latin typeface="Calibri"/>
                <a:ea typeface="Calibri"/>
                <a:cs typeface="Calibri"/>
                <a:sym typeface="Calibri"/>
              </a:rPr>
              <a:t>Zero </a:t>
            </a:r>
            <a:r>
              <a:rPr lang="es-ES" sz="1500" i="0" u="none" strike="noStrike" cap="none" dirty="0" err="1">
                <a:solidFill>
                  <a:srgbClr val="262626"/>
                </a:solidFill>
                <a:latin typeface="Calibri"/>
                <a:ea typeface="Calibri"/>
                <a:cs typeface="Calibri"/>
                <a:sym typeface="Calibri"/>
              </a:rPr>
              <a:t>Average</a:t>
            </a:r>
            <a:r>
              <a:rPr lang="es-ES" sz="1500" i="0" u="none" strike="noStrike" cap="none" dirty="0">
                <a:solidFill>
                  <a:srgbClr val="262626"/>
                </a:solidFill>
                <a:latin typeface="Calibri"/>
                <a:ea typeface="Calibri"/>
                <a:cs typeface="Calibri"/>
                <a:sym typeface="Calibri"/>
              </a:rPr>
              <a:t> </a:t>
            </a:r>
            <a:r>
              <a:rPr lang="es-ES" sz="1500" i="0" u="none" strike="noStrike" cap="none" dirty="0" err="1">
                <a:solidFill>
                  <a:srgbClr val="262626"/>
                </a:solidFill>
                <a:latin typeface="Calibri"/>
                <a:ea typeface="Calibri"/>
                <a:cs typeface="Calibri"/>
                <a:sym typeface="Calibri"/>
              </a:rPr>
              <a:t>Condition</a:t>
            </a:r>
            <a:endParaRPr sz="150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dirty="0" err="1">
                <a:solidFill>
                  <a:srgbClr val="262626"/>
                </a:solidFill>
                <a:latin typeface="Calibri"/>
                <a:ea typeface="Calibri"/>
                <a:cs typeface="Calibri"/>
                <a:sym typeface="Calibri"/>
              </a:rPr>
              <a:t>Variance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is</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constant</a:t>
            </a:r>
            <a:endParaRPr sz="1500" i="0" u="none" strike="noStrike" cap="none"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dirty="0" err="1">
                <a:solidFill>
                  <a:srgbClr val="262626"/>
                </a:solidFill>
                <a:latin typeface="Calibri"/>
                <a:ea typeface="Calibri"/>
                <a:cs typeface="Calibri"/>
                <a:sym typeface="Calibri"/>
              </a:rPr>
              <a:t>Variance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is</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not</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correlated</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rgbClr val="262626"/>
              </a:solidFill>
              <a:latin typeface="Calibri"/>
              <a:ea typeface="Calibri"/>
              <a:cs typeface="Calibri"/>
              <a:sym typeface="Calibri"/>
            </a:endParaRPr>
          </a:p>
          <a:p>
            <a:pPr lvl="0">
              <a:buSzPts val="1500"/>
            </a:pPr>
            <a:r>
              <a:rPr lang="es-ES" sz="1500" b="1" i="0" u="none" strike="noStrike" cap="none" dirty="0" err="1">
                <a:solidFill>
                  <a:srgbClr val="262626"/>
                </a:solidFill>
                <a:latin typeface="Calibri"/>
                <a:ea typeface="Calibri"/>
                <a:cs typeface="Calibri"/>
                <a:sym typeface="Calibri"/>
              </a:rPr>
              <a:t>Random</a:t>
            </a:r>
            <a:r>
              <a:rPr lang="es-ES" sz="1500" b="1" i="0" u="none" strike="noStrike" cap="none" dirty="0">
                <a:solidFill>
                  <a:srgbClr val="262626"/>
                </a:solidFill>
                <a:latin typeface="Calibri"/>
                <a:ea typeface="Calibri"/>
                <a:cs typeface="Calibri"/>
                <a:sym typeface="Calibri"/>
              </a:rPr>
              <a:t> </a:t>
            </a:r>
            <a:r>
              <a:rPr lang="es-ES" sz="1500" b="1" i="0" u="none" strike="noStrike" cap="none" dirty="0" err="1">
                <a:solidFill>
                  <a:srgbClr val="262626"/>
                </a:solidFill>
                <a:latin typeface="Calibri"/>
                <a:ea typeface="Calibri"/>
                <a:cs typeface="Calibri"/>
                <a:sym typeface="Calibri"/>
              </a:rPr>
              <a:t>Walk</a:t>
            </a:r>
            <a:r>
              <a:rPr lang="es-ES" sz="1500" b="1" i="0" u="none" strike="noStrike" cap="none" dirty="0">
                <a:solidFill>
                  <a:srgbClr val="262626"/>
                </a:solidFill>
                <a:latin typeface="Calibri"/>
                <a:ea typeface="Calibri"/>
                <a:cs typeface="Calibri"/>
                <a:sym typeface="Calibri"/>
              </a:rPr>
              <a:t>:</a:t>
            </a:r>
            <a:r>
              <a:rPr lang="es-ES" sz="1500" b="0" i="0" u="none" strike="noStrike" cap="none"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It is a stochastic process in which value depends on the previous value by adding an unpredictable change (random steps), that is, the difference is white noise. In this case, the best forecast of the value is its previous value.</a:t>
            </a:r>
            <a:endParaRPr sz="15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endParaRPr sz="1600" b="0" i="0" u="none" strike="noStrike" cap="none" dirty="0">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endParaRPr sz="1600" b="0" i="0" u="none" strike="noStrike" cap="none" dirty="0">
              <a:solidFill>
                <a:srgbClr val="262626"/>
              </a:solidFill>
              <a:latin typeface="Calibri"/>
              <a:ea typeface="Calibri"/>
              <a:cs typeface="Calibri"/>
              <a:sym typeface="Calibri"/>
            </a:endParaRPr>
          </a:p>
        </p:txBody>
      </p:sp>
      <p:pic>
        <p:nvPicPr>
          <p:cNvPr id="568" name="Google Shape;568;gdd990234fa_0_325"/>
          <p:cNvPicPr preferRelativeResize="0"/>
          <p:nvPr/>
        </p:nvPicPr>
        <p:blipFill rotWithShape="1">
          <a:blip r:embed="rId5">
            <a:alphaModFix/>
          </a:blip>
          <a:srcRect/>
          <a:stretch/>
        </p:blipFill>
        <p:spPr>
          <a:xfrm>
            <a:off x="352350" y="2122400"/>
            <a:ext cx="3791751" cy="1895876"/>
          </a:xfrm>
          <a:prstGeom prst="rect">
            <a:avLst/>
          </a:prstGeom>
          <a:noFill/>
          <a:ln>
            <a:noFill/>
          </a:ln>
        </p:spPr>
      </p:pic>
      <p:pic>
        <p:nvPicPr>
          <p:cNvPr id="569" name="Google Shape;569;gdd990234fa_0_325"/>
          <p:cNvPicPr preferRelativeResize="0"/>
          <p:nvPr/>
        </p:nvPicPr>
        <p:blipFill rotWithShape="1">
          <a:blip r:embed="rId6">
            <a:alphaModFix/>
          </a:blip>
          <a:srcRect t="8181"/>
          <a:stretch/>
        </p:blipFill>
        <p:spPr>
          <a:xfrm>
            <a:off x="324550" y="4593999"/>
            <a:ext cx="3847325" cy="1460550"/>
          </a:xfrm>
          <a:prstGeom prst="rect">
            <a:avLst/>
          </a:prstGeom>
          <a:noFill/>
          <a:ln>
            <a:noFill/>
          </a:ln>
        </p:spPr>
      </p:pic>
      <p:sp>
        <p:nvSpPr>
          <p:cNvPr id="570" name="Google Shape;570;gdd990234fa_0_325"/>
          <p:cNvSpPr/>
          <p:nvPr/>
        </p:nvSpPr>
        <p:spPr>
          <a:xfrm>
            <a:off x="627825" y="1960575"/>
            <a:ext cx="3335100" cy="369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FFFFFF"/>
                </a:solidFill>
                <a:latin typeface="Calibri"/>
                <a:ea typeface="Calibri"/>
                <a:cs typeface="Calibri"/>
                <a:sym typeface="Calibri"/>
              </a:rPr>
              <a:t>Ruido Blanco</a:t>
            </a:r>
            <a:endParaRPr sz="1200" b="1" i="0" u="none" strike="noStrike" cap="none">
              <a:solidFill>
                <a:srgbClr val="000000"/>
              </a:solidFill>
              <a:latin typeface="Arial"/>
              <a:ea typeface="Arial"/>
              <a:cs typeface="Arial"/>
              <a:sym typeface="Arial"/>
            </a:endParaRPr>
          </a:p>
        </p:txBody>
      </p:sp>
      <p:sp>
        <p:nvSpPr>
          <p:cNvPr id="571" name="Google Shape;571;gdd990234fa_0_325"/>
          <p:cNvSpPr/>
          <p:nvPr/>
        </p:nvSpPr>
        <p:spPr>
          <a:xfrm>
            <a:off x="580675" y="4169725"/>
            <a:ext cx="3335100" cy="369300"/>
          </a:xfrm>
          <a:prstGeom prst="rect">
            <a:avLst/>
          </a:prstGeom>
          <a:solidFill>
            <a:srgbClr val="4A8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FFFFFF"/>
                </a:solidFill>
                <a:latin typeface="Calibri"/>
                <a:ea typeface="Calibri"/>
                <a:cs typeface="Calibri"/>
                <a:sym typeface="Calibri"/>
              </a:rPr>
              <a:t>Random Walk</a:t>
            </a:r>
            <a:endParaRPr sz="1200" b="1" i="0" u="none" strike="noStrike" cap="none">
              <a:solidFill>
                <a:srgbClr val="000000"/>
              </a:solidFill>
              <a:latin typeface="Arial"/>
              <a:ea typeface="Arial"/>
              <a:cs typeface="Arial"/>
              <a:sym typeface="Arial"/>
            </a:endParaRPr>
          </a:p>
        </p:txBody>
      </p:sp>
      <p:sp>
        <p:nvSpPr>
          <p:cNvPr id="572" name="Google Shape;572;gdd990234fa_0_325"/>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73" name="Google Shape;573;gdd990234fa_0_325"/>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ge375c91bf0_0_22"/>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527" name="Google Shape;527;ge375c91bf0_0_22"/>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528" name="Google Shape;528;ge375c91bf0_0_22"/>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dirty="0">
                <a:latin typeface="Calibri"/>
                <a:ea typeface="Calibri"/>
                <a:cs typeface="Calibri"/>
                <a:sym typeface="Calibri"/>
              </a:rPr>
              <a:t>TIME SERIES: </a:t>
            </a:r>
            <a:r>
              <a:rPr lang="es-ES" sz="3600" b="1" i="0" u="none" strike="noStrike" cap="none" dirty="0">
                <a:solidFill>
                  <a:srgbClr val="000000"/>
                </a:solidFill>
                <a:latin typeface="Calibri"/>
                <a:ea typeface="Calibri"/>
                <a:cs typeface="Calibri"/>
                <a:sym typeface="Calibri"/>
              </a:rPr>
              <a:t>AUTOCORRELATION</a:t>
            </a:r>
            <a:endParaRPr sz="4000" b="0" i="0" u="none" strike="noStrike" cap="none" dirty="0">
              <a:solidFill>
                <a:srgbClr val="000000"/>
              </a:solidFill>
              <a:latin typeface="Calibri"/>
              <a:ea typeface="Calibri"/>
              <a:cs typeface="Calibri"/>
              <a:sym typeface="Calibri"/>
            </a:endParaRPr>
          </a:p>
        </p:txBody>
      </p:sp>
      <p:sp>
        <p:nvSpPr>
          <p:cNvPr id="529" name="Google Shape;529;ge375c91bf0_0_22"/>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30" name="Google Shape;530;ge375c91bf0_0_22"/>
          <p:cNvSpPr txBox="1"/>
          <p:nvPr/>
        </p:nvSpPr>
        <p:spPr>
          <a:xfrm>
            <a:off x="4333101" y="2230725"/>
            <a:ext cx="7392600" cy="5616922"/>
          </a:xfrm>
          <a:prstGeom prst="rect">
            <a:avLst/>
          </a:prstGeom>
          <a:noFill/>
          <a:ln>
            <a:noFill/>
          </a:ln>
        </p:spPr>
        <p:txBody>
          <a:bodyPr spcFirstLastPara="1" wrap="square" lIns="0" tIns="0" rIns="0" bIns="0" anchor="t" anchorCtr="0">
            <a:spAutoFit/>
          </a:bodyPr>
          <a:lstStyle/>
          <a:p>
            <a:pPr lvl="0">
              <a:buSzPts val="1500"/>
            </a:pPr>
            <a:r>
              <a:rPr lang="en-US" sz="1500" dirty="0">
                <a:solidFill>
                  <a:schemeClr val="dk1"/>
                </a:solidFill>
                <a:latin typeface="Calibri"/>
                <a:ea typeface="Calibri"/>
                <a:cs typeface="Calibri"/>
                <a:sym typeface="Calibri"/>
              </a:rPr>
              <a:t>Sometimes in a time series it happens, that the values that a variable takes in time are not independent of each other, but that a certain value depends on the previous values, there are two ways to measure this dependence on the variables:
</a:t>
            </a:r>
            <a:endParaRPr sz="1500" b="0" i="0" u="none" strike="noStrike" cap="none" dirty="0">
              <a:solidFill>
                <a:schemeClr val="dk1"/>
              </a:solidFill>
              <a:latin typeface="Calibri"/>
              <a:ea typeface="Calibri"/>
              <a:cs typeface="Calibri"/>
              <a:sym typeface="Calibri"/>
            </a:endParaRPr>
          </a:p>
          <a:p>
            <a:pPr marL="457200" lvl="0" indent="-323850">
              <a:buClr>
                <a:schemeClr val="dk1"/>
              </a:buClr>
              <a:buSzPts val="1500"/>
              <a:buFont typeface="Calibri"/>
              <a:buChar char="●"/>
            </a:pPr>
            <a:r>
              <a:rPr lang="en-US" sz="1500" b="1" dirty="0">
                <a:solidFill>
                  <a:schemeClr val="dk1"/>
                </a:solidFill>
                <a:latin typeface="Calibri"/>
                <a:ea typeface="Calibri"/>
                <a:cs typeface="Calibri"/>
                <a:sym typeface="Calibri"/>
              </a:rPr>
              <a:t>Autocorrelation Graph</a:t>
            </a:r>
            <a:r>
              <a:rPr lang="en-US" sz="1500" dirty="0">
                <a:solidFill>
                  <a:schemeClr val="dk1"/>
                </a:solidFill>
                <a:latin typeface="Calibri"/>
                <a:ea typeface="Calibri"/>
                <a:cs typeface="Calibri"/>
                <a:sym typeface="Calibri"/>
              </a:rPr>
              <a:t>: shows the Pearson correlation between the series and the “lagged" series (previous values of the series). This graph allows us to determine what is the </a:t>
            </a:r>
            <a:r>
              <a:rPr lang="en-US" sz="1500" b="1" dirty="0">
                <a:solidFill>
                  <a:schemeClr val="dk1"/>
                </a:solidFill>
                <a:latin typeface="Calibri"/>
                <a:ea typeface="Calibri"/>
                <a:cs typeface="Calibri"/>
                <a:sym typeface="Calibri"/>
              </a:rPr>
              <a:t>degree q of the MA part.</a:t>
            </a:r>
          </a:p>
          <a:p>
            <a:pPr marL="457200" lvl="0" indent="-323850">
              <a:buClr>
                <a:schemeClr val="dk1"/>
              </a:buClr>
              <a:buSzPts val="1500"/>
              <a:buFont typeface="Calibri"/>
              <a:buChar char="●"/>
            </a:pPr>
            <a:endParaRPr sz="1500" b="1" i="0" u="none" strike="noStrike" cap="none" dirty="0">
              <a:solidFill>
                <a:schemeClr val="dk1"/>
              </a:solidFill>
              <a:latin typeface="Calibri"/>
              <a:ea typeface="Calibri"/>
              <a:cs typeface="Calibri"/>
              <a:sym typeface="Calibri"/>
            </a:endParaRPr>
          </a:p>
          <a:p>
            <a:pPr marL="457200" lvl="0" indent="-323850">
              <a:buClr>
                <a:schemeClr val="dk1"/>
              </a:buClr>
              <a:buSzPts val="1500"/>
              <a:buFont typeface="Calibri"/>
              <a:buChar char="●"/>
            </a:pPr>
            <a:r>
              <a:rPr lang="en-US" sz="1500" dirty="0">
                <a:solidFill>
                  <a:schemeClr val="dk1"/>
                </a:solidFill>
                <a:latin typeface="Calibri"/>
                <a:ea typeface="Calibri"/>
                <a:cs typeface="Calibri"/>
                <a:sym typeface="Calibri"/>
              </a:rPr>
              <a:t>Partial Autocorrelation Chart: shows the strength between the series and previous values eliminating any intermediate impact. </a:t>
            </a:r>
            <a:r>
              <a:rPr lang="en-US" sz="1500" dirty="0" err="1">
                <a:solidFill>
                  <a:schemeClr val="dk1"/>
                </a:solidFill>
                <a:latin typeface="Calibri"/>
                <a:ea typeface="Calibri"/>
                <a:cs typeface="Calibri"/>
                <a:sym typeface="Calibri"/>
              </a:rPr>
              <a:t>Yt</a:t>
            </a:r>
            <a:r>
              <a:rPr lang="en-US" sz="1500" dirty="0">
                <a:solidFill>
                  <a:schemeClr val="dk1"/>
                </a:solidFill>
                <a:latin typeface="Calibri"/>
                <a:ea typeface="Calibri"/>
                <a:cs typeface="Calibri"/>
                <a:sym typeface="Calibri"/>
              </a:rPr>
              <a:t> is "influenced" by the value in Yt-1, Yt-1 in turn is influenced by Yt-2. Therefore, in the partial autocorrelation graph we want to see what impact does Yt-2 on </a:t>
            </a:r>
            <a:r>
              <a:rPr lang="en-US" sz="1500" dirty="0" err="1">
                <a:solidFill>
                  <a:schemeClr val="dk1"/>
                </a:solidFill>
                <a:latin typeface="Calibri"/>
                <a:ea typeface="Calibri"/>
                <a:cs typeface="Calibri"/>
                <a:sym typeface="Calibri"/>
              </a:rPr>
              <a:t>Yt</a:t>
            </a:r>
            <a:r>
              <a:rPr lang="en-US" sz="1500" dirty="0">
                <a:solidFill>
                  <a:schemeClr val="dk1"/>
                </a:solidFill>
                <a:latin typeface="Calibri"/>
                <a:ea typeface="Calibri"/>
                <a:cs typeface="Calibri"/>
                <a:sym typeface="Calibri"/>
              </a:rPr>
              <a:t>, if we eliminate the impact of Yt-1 on </a:t>
            </a:r>
            <a:r>
              <a:rPr lang="en-US" sz="1500" dirty="0" err="1">
                <a:solidFill>
                  <a:schemeClr val="dk1"/>
                </a:solidFill>
                <a:latin typeface="Calibri"/>
                <a:ea typeface="Calibri"/>
                <a:cs typeface="Calibri"/>
                <a:sym typeface="Calibri"/>
              </a:rPr>
              <a:t>Yt</a:t>
            </a:r>
            <a:r>
              <a:rPr lang="en-US" sz="1500" dirty="0">
                <a:solidFill>
                  <a:schemeClr val="dk1"/>
                </a:solidFill>
                <a:latin typeface="Calibri"/>
                <a:ea typeface="Calibri"/>
                <a:cs typeface="Calibri"/>
                <a:sym typeface="Calibri"/>
              </a:rPr>
              <a:t>. Therefore, we see the "direct" impact of Yt2 to </a:t>
            </a:r>
            <a:r>
              <a:rPr lang="en-US" sz="1500" dirty="0" err="1">
                <a:solidFill>
                  <a:schemeClr val="dk1"/>
                </a:solidFill>
                <a:latin typeface="Calibri"/>
                <a:ea typeface="Calibri"/>
                <a:cs typeface="Calibri"/>
                <a:sym typeface="Calibri"/>
              </a:rPr>
              <a:t>Yt</a:t>
            </a:r>
            <a:r>
              <a:rPr lang="en-US" sz="1500" dirty="0">
                <a:solidFill>
                  <a:schemeClr val="dk1"/>
                </a:solidFill>
                <a:latin typeface="Calibri"/>
                <a:ea typeface="Calibri"/>
                <a:cs typeface="Calibri"/>
                <a:sym typeface="Calibri"/>
              </a:rPr>
              <a:t>. This graph allows us to determine what is the </a:t>
            </a:r>
            <a:r>
              <a:rPr lang="en-US" sz="1500" b="1" dirty="0">
                <a:solidFill>
                  <a:schemeClr val="dk1"/>
                </a:solidFill>
                <a:latin typeface="Calibri"/>
                <a:ea typeface="Calibri"/>
                <a:cs typeface="Calibri"/>
                <a:sym typeface="Calibri"/>
              </a:rPr>
              <a:t>degree p of the AR part.</a:t>
            </a:r>
          </a:p>
          <a:p>
            <a:pPr lvl="0">
              <a:buSzPts val="1500"/>
            </a:pPr>
            <a:r>
              <a:rPr lang="en-US" sz="1500" dirty="0">
                <a:solidFill>
                  <a:schemeClr val="dk1"/>
                </a:solidFill>
                <a:latin typeface="Calibri"/>
                <a:ea typeface="Calibri"/>
                <a:cs typeface="Calibri"/>
                <a:sym typeface="Calibri"/>
              </a:rPr>
              <a:t>
The </a:t>
            </a:r>
            <a:r>
              <a:rPr lang="en-US" sz="1500" dirty="0" err="1">
                <a:solidFill>
                  <a:schemeClr val="dk1"/>
                </a:solidFill>
                <a:latin typeface="Calibri"/>
                <a:ea typeface="Calibri"/>
                <a:cs typeface="Calibri"/>
                <a:sym typeface="Calibri"/>
              </a:rPr>
              <a:t>Ljung</a:t>
            </a:r>
            <a:r>
              <a:rPr lang="en-US" sz="1500" dirty="0">
                <a:solidFill>
                  <a:schemeClr val="dk1"/>
                </a:solidFill>
                <a:latin typeface="Calibri"/>
                <a:ea typeface="Calibri"/>
                <a:cs typeface="Calibri"/>
                <a:sym typeface="Calibri"/>
              </a:rPr>
              <a:t>-Box test allows us to jointly test whether all autocorrelation coefficients are equal to 0.
</a:t>
            </a:r>
            <a:endParaRPr sz="15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600"/>
              <a:buFont typeface="Arial"/>
              <a:buNone/>
            </a:pPr>
            <a:r>
              <a:rPr lang="es-ES" sz="1500" b="0" i="0" u="none" strike="noStrike" cap="none" dirty="0">
                <a:solidFill>
                  <a:schemeClr val="dk1"/>
                </a:solidFill>
                <a:latin typeface="Calibri"/>
                <a:ea typeface="Calibri"/>
                <a:cs typeface="Calibri"/>
                <a:sym typeface="Calibri"/>
              </a:rPr>
              <a:t>.</a:t>
            </a:r>
            <a:endParaRPr sz="15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5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531" name="Google Shape;531;ge375c91bf0_0_22"/>
          <p:cNvPicPr preferRelativeResize="0"/>
          <p:nvPr/>
        </p:nvPicPr>
        <p:blipFill rotWithShape="1">
          <a:blip r:embed="rId5">
            <a:alphaModFix/>
          </a:blip>
          <a:srcRect b="49310"/>
          <a:stretch/>
        </p:blipFill>
        <p:spPr>
          <a:xfrm>
            <a:off x="218250" y="2381069"/>
            <a:ext cx="4028301" cy="1361250"/>
          </a:xfrm>
          <a:prstGeom prst="rect">
            <a:avLst/>
          </a:prstGeom>
          <a:noFill/>
          <a:ln>
            <a:noFill/>
          </a:ln>
        </p:spPr>
      </p:pic>
      <p:sp>
        <p:nvSpPr>
          <p:cNvPr id="532" name="Google Shape;532;ge375c91bf0_0_22"/>
          <p:cNvSpPr/>
          <p:nvPr/>
        </p:nvSpPr>
        <p:spPr>
          <a:xfrm>
            <a:off x="612725" y="2279700"/>
            <a:ext cx="3335100" cy="369300"/>
          </a:xfrm>
          <a:prstGeom prst="rect">
            <a:avLst/>
          </a:prstGeom>
          <a:solidFill>
            <a:srgbClr val="4A8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FFFFFF"/>
                </a:solidFill>
                <a:latin typeface="Calibri"/>
                <a:ea typeface="Calibri"/>
                <a:cs typeface="Calibri"/>
                <a:sym typeface="Calibri"/>
              </a:rPr>
              <a:t>ACF - Autocorrelación </a:t>
            </a:r>
            <a:endParaRPr sz="1200" b="1" i="0" u="none" strike="noStrike" cap="none">
              <a:solidFill>
                <a:srgbClr val="000000"/>
              </a:solidFill>
              <a:latin typeface="Arial"/>
              <a:ea typeface="Arial"/>
              <a:cs typeface="Arial"/>
              <a:sym typeface="Arial"/>
            </a:endParaRPr>
          </a:p>
        </p:txBody>
      </p:sp>
      <p:sp>
        <p:nvSpPr>
          <p:cNvPr id="533" name="Google Shape;533;ge375c91bf0_0_22"/>
          <p:cNvSpPr txBox="1"/>
          <p:nvPr/>
        </p:nvSpPr>
        <p:spPr>
          <a:xfrm>
            <a:off x="851425" y="3806100"/>
            <a:ext cx="3000000" cy="800189"/>
          </a:xfrm>
          <a:prstGeom prst="rect">
            <a:avLst/>
          </a:prstGeom>
          <a:noFill/>
          <a:ln>
            <a:noFill/>
          </a:ln>
        </p:spPr>
        <p:txBody>
          <a:bodyPr spcFirstLastPara="1" wrap="square" lIns="91425" tIns="91425" rIns="91425" bIns="91425" anchor="t" anchorCtr="0">
            <a:spAutoFit/>
          </a:bodyPr>
          <a:lstStyle/>
          <a:p>
            <a:pPr lvl="0">
              <a:buSzPts val="1000"/>
            </a:pPr>
            <a:r>
              <a:rPr lang="en-US" sz="1000" dirty="0">
                <a:solidFill>
                  <a:schemeClr val="dk1"/>
                </a:solidFill>
                <a:latin typeface="Calibri"/>
                <a:ea typeface="Calibri"/>
                <a:cs typeface="Calibri"/>
                <a:sym typeface="Calibri"/>
              </a:rPr>
              <a:t>Values outside the shaded area are statistically significant values and can be used to model any time series. 
</a:t>
            </a:r>
            <a:endParaRPr sz="1000" b="0" i="0" u="none" strike="noStrike" cap="none" dirty="0">
              <a:solidFill>
                <a:srgbClr val="000000"/>
              </a:solidFill>
              <a:latin typeface="Arial"/>
              <a:ea typeface="Arial"/>
              <a:cs typeface="Arial"/>
              <a:sym typeface="Arial"/>
            </a:endParaRPr>
          </a:p>
        </p:txBody>
      </p:sp>
      <p:sp>
        <p:nvSpPr>
          <p:cNvPr id="534" name="Google Shape;534;ge375c91bf0_0_22"/>
          <p:cNvSpPr txBox="1"/>
          <p:nvPr/>
        </p:nvSpPr>
        <p:spPr>
          <a:xfrm>
            <a:off x="352347" y="-51350"/>
            <a:ext cx="4527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TIME SERIES</a:t>
            </a:r>
            <a:endParaRPr lang="es-ES" sz="2400" b="1" i="0" u="none" strike="noStrike" cap="none" dirty="0">
              <a:solidFill>
                <a:schemeClr val="lt1"/>
              </a:solidFill>
              <a:latin typeface="Calibri"/>
              <a:ea typeface="Calibri"/>
              <a:cs typeface="Calibri"/>
              <a:sym typeface="Calibri"/>
            </a:endParaRPr>
          </a:p>
        </p:txBody>
      </p:sp>
      <p:sp>
        <p:nvSpPr>
          <p:cNvPr id="535" name="Google Shape;535;ge375c91bf0_0_22"/>
          <p:cNvSpPr/>
          <p:nvPr/>
        </p:nvSpPr>
        <p:spPr>
          <a:xfrm>
            <a:off x="152400" y="66411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536" name="Google Shape;536;ge375c91bf0_0_22"/>
          <p:cNvPicPr preferRelativeResize="0"/>
          <p:nvPr/>
        </p:nvPicPr>
        <p:blipFill rotWithShape="1">
          <a:blip r:embed="rId5">
            <a:alphaModFix/>
          </a:blip>
          <a:srcRect t="49309"/>
          <a:stretch/>
        </p:blipFill>
        <p:spPr>
          <a:xfrm>
            <a:off x="266125" y="4739473"/>
            <a:ext cx="4028301" cy="1361250"/>
          </a:xfrm>
          <a:prstGeom prst="rect">
            <a:avLst/>
          </a:prstGeom>
          <a:noFill/>
          <a:ln>
            <a:noFill/>
          </a:ln>
        </p:spPr>
      </p:pic>
      <p:sp>
        <p:nvSpPr>
          <p:cNvPr id="537" name="Google Shape;537;ge375c91bf0_0_22"/>
          <p:cNvSpPr/>
          <p:nvPr/>
        </p:nvSpPr>
        <p:spPr>
          <a:xfrm>
            <a:off x="612725" y="4440175"/>
            <a:ext cx="3335100" cy="369300"/>
          </a:xfrm>
          <a:prstGeom prst="rect">
            <a:avLst/>
          </a:prstGeom>
          <a:solidFill>
            <a:srgbClr val="4A86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s-ES" sz="1200" b="1" i="0" u="none" strike="noStrike" cap="none">
                <a:solidFill>
                  <a:srgbClr val="FFFFFF"/>
                </a:solidFill>
                <a:latin typeface="Calibri"/>
                <a:ea typeface="Calibri"/>
                <a:cs typeface="Calibri"/>
                <a:sym typeface="Calibri"/>
              </a:rPr>
              <a:t>ACF - Autocorrelación Parcial</a:t>
            </a:r>
            <a:endParaRPr sz="1200" b="1"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
          <p:cNvPicPr preferRelativeResize="0"/>
          <p:nvPr/>
        </p:nvPicPr>
        <p:blipFill rotWithShape="1">
          <a:blip r:embed="rId3">
            <a:alphaModFix/>
          </a:blip>
          <a:srcRect/>
          <a:stretch/>
        </p:blipFill>
        <p:spPr>
          <a:xfrm>
            <a:off x="0" y="1"/>
            <a:ext cx="12192000" cy="6858000"/>
          </a:xfrm>
          <a:prstGeom prst="rect">
            <a:avLst/>
          </a:prstGeom>
          <a:noFill/>
          <a:ln>
            <a:noFill/>
          </a:ln>
        </p:spPr>
      </p:pic>
      <p:pic>
        <p:nvPicPr>
          <p:cNvPr id="127" name="Google Shape;127;p2"/>
          <p:cNvPicPr preferRelativeResize="0"/>
          <p:nvPr/>
        </p:nvPicPr>
        <p:blipFill rotWithShape="1">
          <a:blip r:embed="rId4">
            <a:alphaModFix/>
          </a:blip>
          <a:srcRect/>
          <a:stretch/>
        </p:blipFill>
        <p:spPr>
          <a:xfrm>
            <a:off x="0" y="17384"/>
            <a:ext cx="12190902" cy="6840000"/>
          </a:xfrm>
          <a:prstGeom prst="rect">
            <a:avLst/>
          </a:prstGeom>
          <a:noFill/>
          <a:ln>
            <a:noFill/>
          </a:ln>
        </p:spPr>
      </p:pic>
      <p:sp>
        <p:nvSpPr>
          <p:cNvPr id="128" name="Google Shape;128;p2"/>
          <p:cNvSpPr txBox="1"/>
          <p:nvPr/>
        </p:nvSpPr>
        <p:spPr>
          <a:xfrm>
            <a:off x="5196834" y="2714109"/>
            <a:ext cx="15297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s-ES" sz="8800" b="1" i="0" u="none" strike="noStrike" cap="none">
                <a:solidFill>
                  <a:schemeClr val="lt1"/>
                </a:solidFill>
                <a:latin typeface="Arial Rounded"/>
                <a:ea typeface="Arial Rounded"/>
                <a:cs typeface="Arial Rounded"/>
                <a:sym typeface="Arial Rounded"/>
              </a:rPr>
              <a:t>00</a:t>
            </a:r>
            <a:endParaRPr sz="1600" b="1" i="0" u="none" strike="noStrike" cap="none">
              <a:solidFill>
                <a:schemeClr val="lt1"/>
              </a:solidFill>
              <a:latin typeface="Arial Rounded"/>
              <a:ea typeface="Arial Rounded"/>
              <a:cs typeface="Arial Rounded"/>
              <a:sym typeface="Arial Rounded"/>
            </a:endParaRPr>
          </a:p>
        </p:txBody>
      </p:sp>
      <p:sp>
        <p:nvSpPr>
          <p:cNvPr id="129" name="Google Shape;129;p2"/>
          <p:cNvSpPr txBox="1"/>
          <p:nvPr/>
        </p:nvSpPr>
        <p:spPr>
          <a:xfrm>
            <a:off x="7219576" y="2560221"/>
            <a:ext cx="4831295"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1" i="0" u="none" strike="noStrike" cap="none">
                <a:solidFill>
                  <a:schemeClr val="lt1"/>
                </a:solidFill>
                <a:latin typeface="Arial Rounded"/>
                <a:ea typeface="Arial Rounded"/>
                <a:cs typeface="Arial Rounded"/>
                <a:sym typeface="Arial Rounded"/>
              </a:rPr>
              <a:t>MACHINE LEARNING LANDSCAPE</a:t>
            </a:r>
            <a:endParaRPr sz="3600" b="1" i="0" u="none" strike="noStrike" cap="none">
              <a:solidFill>
                <a:schemeClr val="lt1"/>
              </a:solidFill>
              <a:latin typeface="Arial Rounded"/>
              <a:ea typeface="Arial Rounded"/>
              <a:cs typeface="Arial Rounded"/>
              <a:sym typeface="Arial Rounded"/>
            </a:endParaRPr>
          </a:p>
        </p:txBody>
      </p:sp>
      <p:pic>
        <p:nvPicPr>
          <p:cNvPr id="130" name="Google Shape;130;p2"/>
          <p:cNvPicPr preferRelativeResize="0"/>
          <p:nvPr/>
        </p:nvPicPr>
        <p:blipFill rotWithShape="1">
          <a:blip r:embed="rId5">
            <a:alphaModFix/>
          </a:blip>
          <a:srcRect/>
          <a:stretch/>
        </p:blipFill>
        <p:spPr>
          <a:xfrm>
            <a:off x="10613857" y="4473332"/>
            <a:ext cx="1437014" cy="43110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pic>
        <p:nvPicPr>
          <p:cNvPr id="513" name="Google Shape;513;ge0e5efc294_0_72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514" name="Google Shape;514;ge0e5efc294_0_72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515" name="Google Shape;515;ge0e5efc294_0_720"/>
          <p:cNvSpPr/>
          <p:nvPr/>
        </p:nvSpPr>
        <p:spPr>
          <a:xfrm>
            <a:off x="0" y="6378889"/>
            <a:ext cx="12192000" cy="4791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ge0e5efc294_0_720"/>
          <p:cNvSpPr/>
          <p:nvPr/>
        </p:nvSpPr>
        <p:spPr>
          <a:xfrm>
            <a:off x="1280474" y="5054821"/>
            <a:ext cx="1876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Series Temporales</a:t>
            </a:r>
            <a:endParaRPr sz="1800" b="0" i="0" u="none" strike="noStrike" cap="none">
              <a:solidFill>
                <a:schemeClr val="lt1"/>
              </a:solidFill>
              <a:latin typeface="Calibri"/>
              <a:ea typeface="Calibri"/>
              <a:cs typeface="Calibri"/>
              <a:sym typeface="Calibri"/>
            </a:endParaRPr>
          </a:p>
        </p:txBody>
      </p:sp>
      <p:sp>
        <p:nvSpPr>
          <p:cNvPr id="517" name="Google Shape;517;ge0e5efc294_0_720"/>
          <p:cNvSpPr txBox="1"/>
          <p:nvPr/>
        </p:nvSpPr>
        <p:spPr>
          <a:xfrm>
            <a:off x="1200970" y="1178610"/>
            <a:ext cx="108075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TIME SERIES: </a:t>
            </a:r>
            <a:r>
              <a:rPr lang="es-ES" sz="3600" b="1" dirty="0">
                <a:latin typeface="Calibri"/>
                <a:ea typeface="Calibri"/>
                <a:cs typeface="Calibri"/>
                <a:sym typeface="Calibri"/>
              </a:rPr>
              <a:t>DECOMPOSITION</a:t>
            </a:r>
            <a:endParaRPr sz="4000" b="0" i="0" u="none" strike="noStrike" cap="none" dirty="0">
              <a:solidFill>
                <a:srgbClr val="000000"/>
              </a:solidFill>
              <a:latin typeface="Calibri"/>
              <a:ea typeface="Calibri"/>
              <a:cs typeface="Calibri"/>
              <a:sym typeface="Calibri"/>
            </a:endParaRPr>
          </a:p>
        </p:txBody>
      </p:sp>
      <p:sp>
        <p:nvSpPr>
          <p:cNvPr id="518" name="Google Shape;518;ge0e5efc294_0_72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9" name="Google Shape;519;ge0e5efc294_0_720"/>
          <p:cNvSpPr txBox="1"/>
          <p:nvPr/>
        </p:nvSpPr>
        <p:spPr>
          <a:xfrm>
            <a:off x="4333101" y="2459325"/>
            <a:ext cx="7392600" cy="3539430"/>
          </a:xfrm>
          <a:prstGeom prst="rect">
            <a:avLst/>
          </a:prstGeom>
          <a:noFill/>
          <a:ln>
            <a:noFill/>
          </a:ln>
        </p:spPr>
        <p:txBody>
          <a:bodyPr spcFirstLastPara="1" wrap="square" lIns="0" tIns="0" rIns="0" bIns="0" anchor="t" anchorCtr="0">
            <a:spAutoFit/>
          </a:bodyPr>
          <a:lstStyle/>
          <a:p>
            <a:pPr lvl="0">
              <a:spcBef>
                <a:spcPts val="1000"/>
              </a:spcBef>
              <a:buClr>
                <a:schemeClr val="dk1"/>
              </a:buClr>
              <a:buSzPts val="1100"/>
            </a:pPr>
            <a:r>
              <a:rPr lang="en-US" sz="1500" dirty="0">
                <a:solidFill>
                  <a:srgbClr val="262626"/>
                </a:solidFill>
                <a:latin typeface="Calibri"/>
                <a:ea typeface="Calibri"/>
                <a:cs typeface="Calibri"/>
                <a:sym typeface="Calibri"/>
              </a:rPr>
              <a:t>Time series decomposition is a technique that allows us to divide a series into certain categories. Each category is represented by characteristic patterns</a:t>
            </a:r>
            <a:r>
              <a:rPr lang="es-ES" sz="1500" b="0" i="0" u="none" strike="noStrike" cap="none" dirty="0">
                <a:solidFill>
                  <a:srgbClr val="262626"/>
                </a:solidFill>
                <a:latin typeface="Calibri"/>
                <a:ea typeface="Calibri"/>
                <a:cs typeface="Calibri"/>
                <a:sym typeface="Calibri"/>
              </a:rPr>
              <a:t>:</a:t>
            </a:r>
          </a:p>
          <a:p>
            <a:pPr marL="285750" lvl="0" indent="-285750">
              <a:spcBef>
                <a:spcPts val="1000"/>
              </a:spcBef>
              <a:buClr>
                <a:schemeClr val="dk1"/>
              </a:buClr>
              <a:buSzPts val="1100"/>
              <a:buFont typeface="Arial" panose="020B0604020202020204" pitchFamily="34" charset="0"/>
              <a:buChar char="•"/>
            </a:pPr>
            <a:r>
              <a:rPr lang="en-US" sz="1500" b="1" dirty="0">
                <a:solidFill>
                  <a:srgbClr val="262626"/>
                </a:solidFill>
                <a:latin typeface="Calibri"/>
                <a:ea typeface="Calibri"/>
                <a:cs typeface="Calibri"/>
                <a:sym typeface="Calibri"/>
              </a:rPr>
              <a:t>Seasonality</a:t>
            </a:r>
            <a:r>
              <a:rPr lang="en-US" sz="1500" dirty="0">
                <a:solidFill>
                  <a:srgbClr val="262626"/>
                </a:solidFill>
                <a:latin typeface="Calibri"/>
                <a:ea typeface="Calibri"/>
                <a:cs typeface="Calibri"/>
                <a:sym typeface="Calibri"/>
              </a:rPr>
              <a:t> describes the periodic signal in a time series. It usually corresponds to the seasonality of the year (monthly or quarterly).</a:t>
            </a:r>
          </a:p>
          <a:p>
            <a:pPr marL="285750" lvl="0" indent="-285750">
              <a:spcBef>
                <a:spcPts val="1000"/>
              </a:spcBef>
              <a:buClr>
                <a:schemeClr val="dk1"/>
              </a:buClr>
              <a:buSzPts val="1100"/>
              <a:buFont typeface="Arial" panose="020B0604020202020204" pitchFamily="34" charset="0"/>
              <a:buChar char="•"/>
            </a:pPr>
            <a:r>
              <a:rPr lang="en-US" sz="1500" b="1" i="0" u="none" strike="noStrike" cap="none" dirty="0">
                <a:solidFill>
                  <a:srgbClr val="262626"/>
                </a:solidFill>
                <a:latin typeface="Calibri"/>
                <a:ea typeface="Calibri"/>
                <a:cs typeface="Calibri"/>
                <a:sym typeface="Calibri"/>
              </a:rPr>
              <a:t>Tre</a:t>
            </a:r>
            <a:r>
              <a:rPr lang="en-US" sz="1500" b="1" dirty="0">
                <a:solidFill>
                  <a:srgbClr val="262626"/>
                </a:solidFill>
                <a:latin typeface="Calibri"/>
                <a:ea typeface="Calibri"/>
                <a:cs typeface="Calibri"/>
                <a:sym typeface="Calibri"/>
              </a:rPr>
              <a:t>nd</a:t>
            </a:r>
            <a:r>
              <a:rPr lang="en-US" sz="1500" dirty="0">
                <a:solidFill>
                  <a:srgbClr val="262626"/>
                </a:solidFill>
                <a:latin typeface="Calibri"/>
                <a:ea typeface="Calibri"/>
                <a:cs typeface="Calibri"/>
                <a:sym typeface="Calibri"/>
              </a:rPr>
              <a:t> refers to the evolution over time, whether it remains constant, increases or decreases.</a:t>
            </a:r>
          </a:p>
          <a:p>
            <a:pPr marL="285750" lvl="0" indent="-285750">
              <a:spcBef>
                <a:spcPts val="1000"/>
              </a:spcBef>
              <a:buClr>
                <a:schemeClr val="dk1"/>
              </a:buClr>
              <a:buSzPts val="1100"/>
              <a:buFont typeface="Arial" panose="020B0604020202020204" pitchFamily="34" charset="0"/>
              <a:buChar char="•"/>
            </a:pPr>
            <a:r>
              <a:rPr lang="en-US" sz="1500" b="1" dirty="0">
                <a:solidFill>
                  <a:srgbClr val="262626"/>
                </a:solidFill>
                <a:latin typeface="Calibri"/>
                <a:ea typeface="Calibri"/>
                <a:cs typeface="Calibri"/>
                <a:sym typeface="Calibri"/>
              </a:rPr>
              <a:t>Noise</a:t>
            </a:r>
            <a:r>
              <a:rPr lang="en-US" sz="1500" dirty="0">
                <a:solidFill>
                  <a:srgbClr val="262626"/>
                </a:solidFill>
                <a:latin typeface="Calibri"/>
                <a:ea typeface="Calibri"/>
                <a:cs typeface="Calibri"/>
                <a:sym typeface="Calibri"/>
              </a:rPr>
              <a:t> is the variability that cannot be explained by the model. That is, the difference between the seasonality values and trend values, and the noise.</a:t>
            </a:r>
          </a:p>
          <a:p>
            <a:pPr marL="285750" lvl="0" indent="-285750">
              <a:spcBef>
                <a:spcPts val="1000"/>
              </a:spcBef>
              <a:buClr>
                <a:schemeClr val="dk1"/>
              </a:buClr>
              <a:buSzPts val="1100"/>
              <a:buFont typeface="Arial" panose="020B0604020202020204" pitchFamily="34" charset="0"/>
              <a:buChar char="•"/>
            </a:pPr>
            <a:r>
              <a:rPr lang="es-ES" sz="1500" b="1" dirty="0" err="1">
                <a:solidFill>
                  <a:srgbClr val="262626"/>
                </a:solidFill>
                <a:latin typeface="Calibri"/>
                <a:ea typeface="Calibri"/>
                <a:cs typeface="Calibri"/>
                <a:sym typeface="Calibri"/>
              </a:rPr>
              <a:t>Cyclical</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component</a:t>
            </a:r>
            <a:r>
              <a:rPr lang="es-ES" sz="1500" b="0" i="0" u="none" strike="noStrike" cap="none" dirty="0">
                <a:solidFill>
                  <a:srgbClr val="262626"/>
                </a:solidFill>
                <a:latin typeface="Calibri"/>
                <a:ea typeface="Calibri"/>
                <a:cs typeface="Calibri"/>
                <a:sym typeface="Calibri"/>
              </a:rPr>
              <a:t> </a:t>
            </a:r>
            <a:r>
              <a:rPr lang="en-US" sz="1500" b="0" i="0" u="none" strike="noStrike" cap="none" dirty="0">
                <a:solidFill>
                  <a:srgbClr val="262626"/>
                </a:solidFill>
                <a:latin typeface="Calibri"/>
                <a:ea typeface="Calibri"/>
                <a:cs typeface="Calibri"/>
                <a:sym typeface="Calibri"/>
              </a:rPr>
              <a:t>is a p</a:t>
            </a:r>
            <a:r>
              <a:rPr lang="en-US" sz="1500" dirty="0">
                <a:solidFill>
                  <a:srgbClr val="262626"/>
                </a:solidFill>
                <a:latin typeface="Calibri"/>
                <a:ea typeface="Calibri"/>
                <a:cs typeface="Calibri"/>
                <a:sym typeface="Calibri"/>
              </a:rPr>
              <a:t>eriod component more frequently than seasonal. In most cases, it refers to the week.</a:t>
            </a:r>
            <a:endParaRPr sz="1500" b="0" i="0" u="none" strike="noStrike" cap="none" dirty="0">
              <a:solidFill>
                <a:srgbClr val="262626"/>
              </a:solidFill>
              <a:latin typeface="Calibri"/>
              <a:ea typeface="Calibri"/>
              <a:cs typeface="Calibri"/>
              <a:sym typeface="Calibri"/>
            </a:endParaRPr>
          </a:p>
          <a:p>
            <a:pPr lvl="0">
              <a:spcBef>
                <a:spcPts val="1000"/>
              </a:spcBef>
              <a:buSzPts val="1500"/>
            </a:pPr>
            <a:r>
              <a:rPr lang="en-US" sz="1500" dirty="0">
                <a:solidFill>
                  <a:srgbClr val="262626"/>
                </a:solidFill>
                <a:latin typeface="Calibri"/>
                <a:ea typeface="Calibri"/>
                <a:cs typeface="Calibri"/>
                <a:sym typeface="Calibri"/>
              </a:rPr>
              <a:t>This separation helps us understand the different parts/factors of our time series. It can be done in Python directly.</a:t>
            </a:r>
            <a:endParaRPr sz="1400" b="0" i="0" u="none" strike="noStrike" cap="none" dirty="0">
              <a:solidFill>
                <a:srgbClr val="000000"/>
              </a:solidFill>
              <a:latin typeface="Arial"/>
              <a:ea typeface="Arial"/>
              <a:cs typeface="Arial"/>
              <a:sym typeface="Arial"/>
            </a:endParaRPr>
          </a:p>
        </p:txBody>
      </p:sp>
      <p:pic>
        <p:nvPicPr>
          <p:cNvPr id="520" name="Google Shape;520;ge0e5efc294_0_720"/>
          <p:cNvPicPr preferRelativeResize="0"/>
          <p:nvPr/>
        </p:nvPicPr>
        <p:blipFill rotWithShape="1">
          <a:blip r:embed="rId5">
            <a:alphaModFix/>
          </a:blip>
          <a:srcRect/>
          <a:stretch/>
        </p:blipFill>
        <p:spPr>
          <a:xfrm>
            <a:off x="497913" y="2359836"/>
            <a:ext cx="3593713" cy="3391927"/>
          </a:xfrm>
          <a:prstGeom prst="rect">
            <a:avLst/>
          </a:prstGeom>
          <a:noFill/>
          <a:ln>
            <a:noFill/>
          </a:ln>
        </p:spPr>
      </p:pic>
      <p:sp>
        <p:nvSpPr>
          <p:cNvPr id="521" name="Google Shape;521;ge0e5efc294_0_720"/>
          <p:cNvSpPr txBox="1"/>
          <p:nvPr/>
        </p:nvSpPr>
        <p:spPr>
          <a:xfrm>
            <a:off x="352347" y="-51350"/>
            <a:ext cx="4527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TIME SERIES</a:t>
            </a:r>
            <a:endParaRPr lang="es-ES" sz="2400" b="1" i="0" u="none" strike="noStrike" cap="none" dirty="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ge0e5efc294_0_736"/>
          <p:cNvSpPr/>
          <p:nvPr/>
        </p:nvSpPr>
        <p:spPr>
          <a:xfrm>
            <a:off x="773525" y="3678975"/>
            <a:ext cx="10301100" cy="1773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79" name="Google Shape;579;ge0e5efc294_0_736"/>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580" name="Google Shape;580;ge0e5efc294_0_736"/>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581" name="Google Shape;581;ge0e5efc294_0_736"/>
          <p:cNvSpPr txBox="1"/>
          <p:nvPr/>
        </p:nvSpPr>
        <p:spPr>
          <a:xfrm>
            <a:off x="1207950" y="1178603"/>
            <a:ext cx="10807500" cy="1107996"/>
          </a:xfrm>
          <a:prstGeom prst="rect">
            <a:avLst/>
          </a:prstGeom>
          <a:noFill/>
          <a:ln>
            <a:noFill/>
          </a:ln>
        </p:spPr>
        <p:txBody>
          <a:bodyPr spcFirstLastPara="1" wrap="square" lIns="0" tIns="0" rIns="0" bIns="0" anchor="t" anchorCtr="0">
            <a:spAutoFit/>
          </a:bodyPr>
          <a:lstStyle/>
          <a:p>
            <a:pPr lvl="0">
              <a:buSzPts val="3600"/>
            </a:pPr>
            <a:r>
              <a:rPr lang="es-ES" sz="3600" b="1" dirty="0">
                <a:latin typeface="Calibri"/>
                <a:ea typeface="Calibri"/>
                <a:cs typeface="Calibri"/>
                <a:sym typeface="Calibri"/>
              </a:rPr>
              <a:t>ERROR METRICS
</a:t>
            </a:r>
            <a:endParaRPr sz="4000" b="0" i="0" u="none" strike="noStrike" cap="none" dirty="0">
              <a:solidFill>
                <a:srgbClr val="000000"/>
              </a:solidFill>
              <a:latin typeface="Calibri"/>
              <a:ea typeface="Calibri"/>
              <a:cs typeface="Calibri"/>
              <a:sym typeface="Calibri"/>
            </a:endParaRPr>
          </a:p>
        </p:txBody>
      </p:sp>
      <p:sp>
        <p:nvSpPr>
          <p:cNvPr id="582" name="Google Shape;582;ge0e5efc294_0_736"/>
          <p:cNvSpPr/>
          <p:nvPr/>
        </p:nvSpPr>
        <p:spPr>
          <a:xfrm>
            <a:off x="2718450" y="2823175"/>
            <a:ext cx="5232600" cy="712800"/>
          </a:xfrm>
          <a:prstGeom prst="rect">
            <a:avLst/>
          </a:prstGeom>
          <a:solidFill>
            <a:srgbClr val="CFE2F3"/>
          </a:solidFill>
          <a:ln>
            <a:noFill/>
          </a:ln>
        </p:spPr>
        <p:txBody>
          <a:bodyPr spcFirstLastPara="1" wrap="square" lIns="91425" tIns="91425" rIns="91425" bIns="91425" anchor="ctr" anchorCtr="0">
            <a:noAutofit/>
          </a:bodyPr>
          <a:lstStyle/>
          <a:p>
            <a:pPr lvl="0">
              <a:buSzPts val="1200"/>
            </a:pPr>
            <a:r>
              <a:rPr lang="es-ES" sz="1200" b="1" dirty="0">
                <a:latin typeface="Calibri"/>
                <a:ea typeface="Calibri"/>
                <a:cs typeface="Calibri"/>
                <a:sym typeface="Calibri"/>
              </a:rPr>
              <a:t>R </a:t>
            </a:r>
            <a:r>
              <a:rPr lang="es-ES" sz="1200" b="1" dirty="0" err="1">
                <a:latin typeface="Calibri"/>
                <a:ea typeface="Calibri"/>
                <a:cs typeface="Calibri"/>
                <a:sym typeface="Calibri"/>
              </a:rPr>
              <a:t>squared</a:t>
            </a:r>
            <a:r>
              <a:rPr lang="es-ES" sz="1200" b="0" i="0" u="none" strike="noStrike" cap="none" dirty="0">
                <a:solidFill>
                  <a:srgbClr val="000000"/>
                </a:solidFill>
                <a:latin typeface="Calibri"/>
                <a:ea typeface="Calibri"/>
                <a:cs typeface="Calibri"/>
                <a:sym typeface="Calibri"/>
              </a:rPr>
              <a:t> </a:t>
            </a:r>
            <a:r>
              <a:rPr lang="en-US" sz="1200" dirty="0">
                <a:latin typeface="Calibri"/>
                <a:ea typeface="Calibri"/>
                <a:cs typeface="Calibri"/>
                <a:sym typeface="Calibri"/>
              </a:rPr>
              <a:t>It is the best known measure in linear regressions. It refers to the amount of variance that can be explained by the dependent variable. 0 to 1, with values closer to 1 indicating more variance can be explained.</a:t>
            </a:r>
            <a:endParaRPr sz="1200" b="0" i="0" u="none" strike="noStrike" cap="none" dirty="0">
              <a:solidFill>
                <a:srgbClr val="000000"/>
              </a:solidFill>
              <a:latin typeface="Calibri"/>
              <a:ea typeface="Calibri"/>
              <a:cs typeface="Calibri"/>
              <a:sym typeface="Calibri"/>
            </a:endParaRPr>
          </a:p>
        </p:txBody>
      </p:sp>
      <p:pic>
        <p:nvPicPr>
          <p:cNvPr id="583" name="Google Shape;583;ge0e5efc294_0_736"/>
          <p:cNvPicPr preferRelativeResize="0"/>
          <p:nvPr/>
        </p:nvPicPr>
        <p:blipFill rotWithShape="1">
          <a:blip r:embed="rId5">
            <a:alphaModFix/>
          </a:blip>
          <a:srcRect/>
          <a:stretch/>
        </p:blipFill>
        <p:spPr>
          <a:xfrm>
            <a:off x="8024125" y="5562725"/>
            <a:ext cx="2631756" cy="729850"/>
          </a:xfrm>
          <a:prstGeom prst="rect">
            <a:avLst/>
          </a:prstGeom>
          <a:noFill/>
          <a:ln>
            <a:noFill/>
          </a:ln>
        </p:spPr>
      </p:pic>
      <p:pic>
        <p:nvPicPr>
          <p:cNvPr id="584" name="Google Shape;584;ge0e5efc294_0_736"/>
          <p:cNvPicPr preferRelativeResize="0"/>
          <p:nvPr/>
        </p:nvPicPr>
        <p:blipFill rotWithShape="1">
          <a:blip r:embed="rId6">
            <a:alphaModFix/>
          </a:blip>
          <a:srcRect/>
          <a:stretch/>
        </p:blipFill>
        <p:spPr>
          <a:xfrm>
            <a:off x="8019200" y="4648325"/>
            <a:ext cx="2489182" cy="729850"/>
          </a:xfrm>
          <a:prstGeom prst="rect">
            <a:avLst/>
          </a:prstGeom>
          <a:noFill/>
          <a:ln>
            <a:noFill/>
          </a:ln>
        </p:spPr>
      </p:pic>
      <p:pic>
        <p:nvPicPr>
          <p:cNvPr id="585" name="Google Shape;585;ge0e5efc294_0_736"/>
          <p:cNvPicPr preferRelativeResize="0"/>
          <p:nvPr/>
        </p:nvPicPr>
        <p:blipFill rotWithShape="1">
          <a:blip r:embed="rId7">
            <a:alphaModFix/>
          </a:blip>
          <a:srcRect/>
          <a:stretch/>
        </p:blipFill>
        <p:spPr>
          <a:xfrm>
            <a:off x="8095413" y="3683351"/>
            <a:ext cx="2489174" cy="831006"/>
          </a:xfrm>
          <a:prstGeom prst="rect">
            <a:avLst/>
          </a:prstGeom>
          <a:noFill/>
          <a:ln>
            <a:noFill/>
          </a:ln>
        </p:spPr>
      </p:pic>
      <p:sp>
        <p:nvSpPr>
          <p:cNvPr id="586" name="Google Shape;586;ge0e5efc294_0_736"/>
          <p:cNvSpPr txBox="1"/>
          <p:nvPr/>
        </p:nvSpPr>
        <p:spPr>
          <a:xfrm>
            <a:off x="1207950" y="1879810"/>
            <a:ext cx="8604000" cy="1133613"/>
          </a:xfrm>
          <a:prstGeom prst="rect">
            <a:avLst/>
          </a:prstGeom>
          <a:noFill/>
          <a:ln>
            <a:noFill/>
          </a:ln>
        </p:spPr>
        <p:txBody>
          <a:bodyPr spcFirstLastPara="1" wrap="square" lIns="91425" tIns="91425" rIns="91425" bIns="91425" anchor="t" anchorCtr="0">
            <a:spAutoFit/>
          </a:bodyPr>
          <a:lstStyle/>
          <a:p>
            <a:pPr lvl="0">
              <a:spcBef>
                <a:spcPts val="1000"/>
              </a:spcBef>
              <a:buSzPts val="1500"/>
            </a:pPr>
            <a:r>
              <a:rPr lang="en-US" sz="1500" dirty="0">
                <a:solidFill>
                  <a:srgbClr val="262626"/>
                </a:solidFill>
                <a:latin typeface="Calibri"/>
                <a:ea typeface="Calibri"/>
                <a:cs typeface="Calibri"/>
                <a:sym typeface="Calibri"/>
              </a:rPr>
              <a:t>Evaluating the time series is necessary to know the accuracy of the developed model. There are numerous metrics based on the use case, which match the metrics for evaluating typical regression problems.
</a:t>
            </a:r>
            <a:endParaRPr sz="1500" b="0" i="0" u="none" strike="noStrike" cap="none" dirty="0">
              <a:solidFill>
                <a:srgbClr val="000000"/>
              </a:solidFill>
              <a:latin typeface="Calibri"/>
              <a:ea typeface="Calibri"/>
              <a:cs typeface="Calibri"/>
              <a:sym typeface="Calibri"/>
            </a:endParaRPr>
          </a:p>
        </p:txBody>
      </p:sp>
      <p:pic>
        <p:nvPicPr>
          <p:cNvPr id="587" name="Google Shape;587;ge0e5efc294_0_736"/>
          <p:cNvPicPr preferRelativeResize="0"/>
          <p:nvPr/>
        </p:nvPicPr>
        <p:blipFill rotWithShape="1">
          <a:blip r:embed="rId8">
            <a:alphaModFix/>
          </a:blip>
          <a:srcRect/>
          <a:stretch/>
        </p:blipFill>
        <p:spPr>
          <a:xfrm>
            <a:off x="8224900" y="2797825"/>
            <a:ext cx="1638400" cy="675350"/>
          </a:xfrm>
          <a:prstGeom prst="rect">
            <a:avLst/>
          </a:prstGeom>
          <a:noFill/>
          <a:ln>
            <a:noFill/>
          </a:ln>
        </p:spPr>
      </p:pic>
      <p:sp>
        <p:nvSpPr>
          <p:cNvPr id="588" name="Google Shape;588;ge0e5efc294_0_736"/>
          <p:cNvSpPr/>
          <p:nvPr/>
        </p:nvSpPr>
        <p:spPr>
          <a:xfrm>
            <a:off x="1297700" y="2823175"/>
            <a:ext cx="1032600" cy="676800"/>
          </a:xfrm>
          <a:prstGeom prst="rect">
            <a:avLst/>
          </a:prstGeom>
          <a:solidFill>
            <a:srgbClr val="CFE2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Arial"/>
                <a:ea typeface="Arial"/>
                <a:cs typeface="Arial"/>
                <a:sym typeface="Arial"/>
              </a:rPr>
              <a:t>R</a:t>
            </a:r>
            <a:r>
              <a:rPr lang="es-ES" sz="2000" b="1" i="0" u="none" strike="noStrike" cap="none" baseline="30000">
                <a:solidFill>
                  <a:srgbClr val="000000"/>
                </a:solidFill>
                <a:latin typeface="Arial"/>
                <a:ea typeface="Arial"/>
                <a:cs typeface="Arial"/>
                <a:sym typeface="Arial"/>
              </a:rPr>
              <a:t>2</a:t>
            </a:r>
            <a:endParaRPr sz="2000" b="1" i="0" u="none" strike="noStrike" cap="none" baseline="30000">
              <a:solidFill>
                <a:srgbClr val="000000"/>
              </a:solidFill>
              <a:latin typeface="Arial"/>
              <a:ea typeface="Arial"/>
              <a:cs typeface="Arial"/>
              <a:sym typeface="Arial"/>
            </a:endParaRPr>
          </a:p>
        </p:txBody>
      </p:sp>
      <p:sp>
        <p:nvSpPr>
          <p:cNvPr id="589" name="Google Shape;589;ge0e5efc294_0_736"/>
          <p:cNvSpPr/>
          <p:nvPr/>
        </p:nvSpPr>
        <p:spPr>
          <a:xfrm>
            <a:off x="2718450" y="3756405"/>
            <a:ext cx="5232600" cy="676800"/>
          </a:xfrm>
          <a:prstGeom prst="rect">
            <a:avLst/>
          </a:prstGeom>
          <a:solidFill>
            <a:srgbClr val="FCE5CD"/>
          </a:solidFill>
          <a:ln>
            <a:noFill/>
          </a:ln>
        </p:spPr>
        <p:txBody>
          <a:bodyPr spcFirstLastPara="1" wrap="square" lIns="91425" tIns="91425" rIns="91425" bIns="91425" anchor="ctr" anchorCtr="0">
            <a:noAutofit/>
          </a:bodyPr>
          <a:lstStyle/>
          <a:p>
            <a:pPr lvl="0">
              <a:buSzPts val="1200"/>
            </a:pPr>
            <a:r>
              <a:rPr lang="en-US" sz="1200" dirty="0">
                <a:latin typeface="Calibri"/>
                <a:ea typeface="Calibri"/>
                <a:cs typeface="Calibri"/>
                <a:sym typeface="Calibri"/>
              </a:rPr>
              <a:t>Average absolute error. It is the mean absolute value of the errors. What error can you expect on average? Robustness against outliers, simple interpretation, and comparable
</a:t>
            </a:r>
            <a:endParaRPr sz="1200" b="0" i="0" u="none" strike="noStrike" cap="none" dirty="0">
              <a:solidFill>
                <a:srgbClr val="000000"/>
              </a:solidFill>
              <a:latin typeface="Calibri"/>
              <a:ea typeface="Calibri"/>
              <a:cs typeface="Calibri"/>
              <a:sym typeface="Calibri"/>
            </a:endParaRPr>
          </a:p>
        </p:txBody>
      </p:sp>
      <p:sp>
        <p:nvSpPr>
          <p:cNvPr id="590" name="Google Shape;590;ge0e5efc294_0_736"/>
          <p:cNvSpPr/>
          <p:nvPr/>
        </p:nvSpPr>
        <p:spPr>
          <a:xfrm>
            <a:off x="1297700" y="3788375"/>
            <a:ext cx="1032600" cy="644700"/>
          </a:xfrm>
          <a:prstGeom prst="rect">
            <a:avLst/>
          </a:prstGeom>
          <a:solidFill>
            <a:srgbClr val="FCE5C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Arial"/>
                <a:ea typeface="Arial"/>
                <a:cs typeface="Arial"/>
                <a:sym typeface="Arial"/>
              </a:rPr>
              <a:t>MAE</a:t>
            </a:r>
            <a:endParaRPr sz="2000" b="1" i="0" u="none" strike="noStrike" cap="none">
              <a:solidFill>
                <a:srgbClr val="000000"/>
              </a:solidFill>
              <a:latin typeface="Arial"/>
              <a:ea typeface="Arial"/>
              <a:cs typeface="Arial"/>
              <a:sym typeface="Arial"/>
            </a:endParaRPr>
          </a:p>
        </p:txBody>
      </p:sp>
      <p:sp>
        <p:nvSpPr>
          <p:cNvPr id="591" name="Google Shape;591;ge0e5efc294_0_736"/>
          <p:cNvSpPr/>
          <p:nvPr/>
        </p:nvSpPr>
        <p:spPr>
          <a:xfrm>
            <a:off x="2718450" y="4728175"/>
            <a:ext cx="5232600" cy="554100"/>
          </a:xfrm>
          <a:prstGeom prst="rect">
            <a:avLst/>
          </a:prstGeom>
          <a:solidFill>
            <a:srgbClr val="D9EAD3"/>
          </a:solidFill>
          <a:ln>
            <a:noFill/>
          </a:ln>
        </p:spPr>
        <p:txBody>
          <a:bodyPr spcFirstLastPara="1" wrap="square" lIns="91425" tIns="91425" rIns="91425" bIns="91425" anchor="ctr" anchorCtr="0">
            <a:noAutofit/>
          </a:bodyPr>
          <a:lstStyle/>
          <a:p>
            <a:pPr lvl="0">
              <a:buSzPts val="1200"/>
            </a:pPr>
            <a:r>
              <a:rPr lang="en-US" sz="1200" dirty="0">
                <a:latin typeface="Calibri"/>
                <a:ea typeface="Calibri"/>
                <a:cs typeface="Calibri"/>
                <a:sym typeface="Calibri"/>
              </a:rPr>
              <a:t>Mean square error is the standard deviation of the residuals (errors). In other words, define how concentrated are the errors, penalizing the highest. THE RMSE is also used.</a:t>
            </a:r>
            <a:endParaRPr sz="1200" b="0" i="0" u="none" strike="noStrike" cap="none" dirty="0">
              <a:solidFill>
                <a:srgbClr val="000000"/>
              </a:solidFill>
              <a:latin typeface="Calibri"/>
              <a:ea typeface="Calibri"/>
              <a:cs typeface="Calibri"/>
              <a:sym typeface="Calibri"/>
            </a:endParaRPr>
          </a:p>
        </p:txBody>
      </p:sp>
      <p:sp>
        <p:nvSpPr>
          <p:cNvPr id="592" name="Google Shape;592;ge0e5efc294_0_736"/>
          <p:cNvSpPr/>
          <p:nvPr/>
        </p:nvSpPr>
        <p:spPr>
          <a:xfrm>
            <a:off x="1297700" y="4753575"/>
            <a:ext cx="1032600" cy="554100"/>
          </a:xfrm>
          <a:prstGeom prst="rect">
            <a:avLst/>
          </a:prstGeom>
          <a:solidFill>
            <a:srgbClr val="D9EAD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Arial"/>
                <a:ea typeface="Arial"/>
                <a:cs typeface="Arial"/>
                <a:sym typeface="Arial"/>
              </a:rPr>
              <a:t>MSE</a:t>
            </a:r>
            <a:endParaRPr sz="2000" b="1" i="0" u="none" strike="noStrike" cap="none">
              <a:solidFill>
                <a:srgbClr val="000000"/>
              </a:solidFill>
              <a:latin typeface="Arial"/>
              <a:ea typeface="Arial"/>
              <a:cs typeface="Arial"/>
              <a:sym typeface="Arial"/>
            </a:endParaRPr>
          </a:p>
        </p:txBody>
      </p:sp>
      <p:sp>
        <p:nvSpPr>
          <p:cNvPr id="593" name="Google Shape;593;ge0e5efc294_0_736"/>
          <p:cNvSpPr/>
          <p:nvPr/>
        </p:nvSpPr>
        <p:spPr>
          <a:xfrm>
            <a:off x="2718450" y="5718775"/>
            <a:ext cx="5232600" cy="554100"/>
          </a:xfrm>
          <a:prstGeom prst="rect">
            <a:avLst/>
          </a:prstGeom>
          <a:solidFill>
            <a:srgbClr val="D9D2E9"/>
          </a:solidFill>
          <a:ln>
            <a:noFill/>
          </a:ln>
        </p:spPr>
        <p:txBody>
          <a:bodyPr spcFirstLastPara="1" wrap="square" lIns="91425" tIns="91425" rIns="91425" bIns="91425" anchor="ctr" anchorCtr="0">
            <a:noAutofit/>
          </a:bodyPr>
          <a:lstStyle/>
          <a:p>
            <a:pPr lvl="0">
              <a:buSzPts val="1200"/>
            </a:pPr>
            <a:r>
              <a:rPr lang="en-US" sz="1200" dirty="0">
                <a:latin typeface="Calibri"/>
                <a:ea typeface="Calibri"/>
                <a:cs typeface="Calibri"/>
                <a:sym typeface="Calibri"/>
              </a:rPr>
              <a:t>It is similar to the previous ones, but includes a division between the term that 'relativizes' it, so it is a percentage. It may be useful to know more about the goodness of the model.</a:t>
            </a:r>
            <a:endParaRPr sz="1200" b="0" i="0" u="none" strike="noStrike" cap="none" dirty="0">
              <a:solidFill>
                <a:srgbClr val="000000"/>
              </a:solidFill>
              <a:latin typeface="Calibri"/>
              <a:ea typeface="Calibri"/>
              <a:cs typeface="Calibri"/>
              <a:sym typeface="Calibri"/>
            </a:endParaRPr>
          </a:p>
        </p:txBody>
      </p:sp>
      <p:sp>
        <p:nvSpPr>
          <p:cNvPr id="594" name="Google Shape;594;ge0e5efc294_0_736"/>
          <p:cNvSpPr/>
          <p:nvPr/>
        </p:nvSpPr>
        <p:spPr>
          <a:xfrm>
            <a:off x="1297700" y="5718775"/>
            <a:ext cx="1032600" cy="554100"/>
          </a:xfrm>
          <a:prstGeom prst="rect">
            <a:avLst/>
          </a:prstGeom>
          <a:solidFill>
            <a:srgbClr val="D9D2E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ES" sz="2000" b="1" i="0" u="none" strike="noStrike" cap="none">
                <a:solidFill>
                  <a:srgbClr val="000000"/>
                </a:solidFill>
                <a:latin typeface="Arial"/>
                <a:ea typeface="Arial"/>
                <a:cs typeface="Arial"/>
                <a:sym typeface="Arial"/>
              </a:rPr>
              <a:t>MAPE</a:t>
            </a:r>
            <a:endParaRPr sz="2000" b="1" i="0" u="none" strike="noStrike" cap="none">
              <a:solidFill>
                <a:srgbClr val="000000"/>
              </a:solidFill>
              <a:latin typeface="Arial"/>
              <a:ea typeface="Arial"/>
              <a:cs typeface="Arial"/>
              <a:sym typeface="Arial"/>
            </a:endParaRPr>
          </a:p>
        </p:txBody>
      </p:sp>
      <p:sp>
        <p:nvSpPr>
          <p:cNvPr id="595" name="Google Shape;595;ge0e5efc294_0_736"/>
          <p:cNvSpPr txBox="1"/>
          <p:nvPr/>
        </p:nvSpPr>
        <p:spPr>
          <a:xfrm>
            <a:off x="352347" y="-51350"/>
            <a:ext cx="4527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TIME SERIES</a:t>
            </a:r>
            <a:endParaRPr lang="es-ES" sz="2400" b="1" i="0" u="none" strike="noStrike" cap="none" dirty="0">
              <a:solidFill>
                <a:schemeClr val="lt1"/>
              </a:solidFill>
              <a:latin typeface="Calibri"/>
              <a:ea typeface="Calibri"/>
              <a:cs typeface="Calibri"/>
              <a:sym typeface="Calibri"/>
            </a:endParaRPr>
          </a:p>
        </p:txBody>
      </p:sp>
      <p:sp>
        <p:nvSpPr>
          <p:cNvPr id="596" name="Google Shape;596;ge0e5efc294_0_736"/>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7" name="Google Shape;597;ge0e5efc294_0_736"/>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ge4c8079b5c_0_188"/>
          <p:cNvPicPr preferRelativeResize="0"/>
          <p:nvPr/>
        </p:nvPicPr>
        <p:blipFill rotWithShape="1">
          <a:blip r:embed="rId3">
            <a:alphaModFix/>
          </a:blip>
          <a:srcRect/>
          <a:stretch/>
        </p:blipFill>
        <p:spPr>
          <a:xfrm>
            <a:off x="0" y="1"/>
            <a:ext cx="12192000" cy="6858000"/>
          </a:xfrm>
          <a:prstGeom prst="rect">
            <a:avLst/>
          </a:prstGeom>
          <a:noFill/>
          <a:ln>
            <a:noFill/>
          </a:ln>
        </p:spPr>
      </p:pic>
      <p:pic>
        <p:nvPicPr>
          <p:cNvPr id="603" name="Google Shape;603;ge4c8079b5c_0_188"/>
          <p:cNvPicPr preferRelativeResize="0"/>
          <p:nvPr/>
        </p:nvPicPr>
        <p:blipFill rotWithShape="1">
          <a:blip r:embed="rId4">
            <a:alphaModFix/>
          </a:blip>
          <a:srcRect/>
          <a:stretch/>
        </p:blipFill>
        <p:spPr>
          <a:xfrm>
            <a:off x="0" y="17384"/>
            <a:ext cx="12190903" cy="6839999"/>
          </a:xfrm>
          <a:prstGeom prst="rect">
            <a:avLst/>
          </a:prstGeom>
          <a:noFill/>
          <a:ln>
            <a:noFill/>
          </a:ln>
        </p:spPr>
      </p:pic>
      <p:sp>
        <p:nvSpPr>
          <p:cNvPr id="604" name="Google Shape;604;ge4c8079b5c_0_188"/>
          <p:cNvSpPr txBox="1"/>
          <p:nvPr/>
        </p:nvSpPr>
        <p:spPr>
          <a:xfrm>
            <a:off x="5196834" y="2714109"/>
            <a:ext cx="15297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s-ES" sz="8800" b="1" i="0" u="none" strike="noStrike" cap="none">
                <a:solidFill>
                  <a:schemeClr val="lt1"/>
                </a:solidFill>
                <a:latin typeface="Arial Rounded"/>
                <a:ea typeface="Arial Rounded"/>
                <a:cs typeface="Arial Rounded"/>
                <a:sym typeface="Arial Rounded"/>
              </a:rPr>
              <a:t>0</a:t>
            </a:r>
            <a:r>
              <a:rPr lang="es-ES" sz="8800" b="1">
                <a:solidFill>
                  <a:schemeClr val="lt1"/>
                </a:solidFill>
                <a:latin typeface="Arial Rounded"/>
                <a:ea typeface="Arial Rounded"/>
                <a:cs typeface="Arial Rounded"/>
                <a:sym typeface="Arial Rounded"/>
              </a:rPr>
              <a:t>3</a:t>
            </a:r>
            <a:endParaRPr sz="1600" b="1" i="0" u="none" strike="noStrike" cap="none">
              <a:solidFill>
                <a:schemeClr val="lt1"/>
              </a:solidFill>
              <a:latin typeface="Arial Rounded"/>
              <a:ea typeface="Arial Rounded"/>
              <a:cs typeface="Arial Rounded"/>
              <a:sym typeface="Arial Rounded"/>
            </a:endParaRPr>
          </a:p>
        </p:txBody>
      </p:sp>
      <p:sp>
        <p:nvSpPr>
          <p:cNvPr id="605" name="Google Shape;605;ge4c8079b5c_0_188"/>
          <p:cNvSpPr txBox="1"/>
          <p:nvPr/>
        </p:nvSpPr>
        <p:spPr>
          <a:xfrm>
            <a:off x="7219576" y="2560221"/>
            <a:ext cx="4831200" cy="1754700"/>
          </a:xfrm>
          <a:prstGeom prst="rect">
            <a:avLst/>
          </a:prstGeom>
          <a:noFill/>
          <a:ln>
            <a:noFill/>
          </a:ln>
        </p:spPr>
        <p:txBody>
          <a:bodyPr spcFirstLastPara="1" wrap="square" lIns="91425" tIns="45700" rIns="91425" bIns="45700" anchor="t" anchorCtr="0">
            <a:spAutoFit/>
          </a:bodyPr>
          <a:lstStyle/>
          <a:p>
            <a:pPr lvl="0">
              <a:buSzPts val="3600"/>
            </a:pPr>
            <a:r>
              <a:rPr lang="es-ES" sz="3600" b="1">
                <a:solidFill>
                  <a:schemeClr val="lt1"/>
                </a:solidFill>
                <a:latin typeface="Arial Rounded"/>
                <a:ea typeface="Arial Rounded"/>
                <a:cs typeface="Arial Rounded"/>
                <a:sym typeface="Arial Rounded"/>
              </a:rPr>
              <a:t>MODELS
(S)ARIMA(X)</a:t>
            </a:r>
            <a:endParaRPr sz="3600" b="1">
              <a:solidFill>
                <a:schemeClr val="lt1"/>
              </a:solidFill>
              <a:latin typeface="Arial Rounded"/>
              <a:ea typeface="Arial Rounded"/>
              <a:cs typeface="Arial Rounded"/>
              <a:sym typeface="Arial Rounded"/>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chemeClr val="lt1"/>
              </a:solidFill>
              <a:latin typeface="Arial Rounded"/>
              <a:ea typeface="Arial Rounded"/>
              <a:cs typeface="Arial Rounded"/>
              <a:sym typeface="Arial Rounded"/>
            </a:endParaRPr>
          </a:p>
        </p:txBody>
      </p:sp>
      <p:pic>
        <p:nvPicPr>
          <p:cNvPr id="606" name="Google Shape;606;ge4c8079b5c_0_188"/>
          <p:cNvPicPr preferRelativeResize="0"/>
          <p:nvPr/>
        </p:nvPicPr>
        <p:blipFill rotWithShape="1">
          <a:blip r:embed="rId5">
            <a:alphaModFix/>
          </a:blip>
          <a:srcRect/>
          <a:stretch/>
        </p:blipFill>
        <p:spPr>
          <a:xfrm>
            <a:off x="10613857" y="4473332"/>
            <a:ext cx="1437014" cy="4311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ge4c8079b5c_0_271"/>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612" name="Google Shape;612;ge4c8079b5c_0_271"/>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613" name="Google Shape;613;ge4c8079b5c_0_271"/>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ARIMA</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DEFINITION</a:t>
            </a:r>
            <a:endParaRPr sz="4000" dirty="0">
              <a:solidFill>
                <a:srgbClr val="000000"/>
              </a:solidFill>
              <a:latin typeface="Calibri"/>
              <a:ea typeface="Calibri"/>
              <a:cs typeface="Calibri"/>
              <a:sym typeface="Calibri"/>
            </a:endParaRPr>
          </a:p>
        </p:txBody>
      </p:sp>
      <p:sp>
        <p:nvSpPr>
          <p:cNvPr id="614" name="Google Shape;614;ge4c8079b5c_0_271"/>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615" name="Google Shape;615;ge4c8079b5c_0_271"/>
          <p:cNvSpPr txBox="1"/>
          <p:nvPr/>
        </p:nvSpPr>
        <p:spPr>
          <a:xfrm>
            <a:off x="411950" y="3504375"/>
            <a:ext cx="10717800" cy="163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6000">
                <a:solidFill>
                  <a:schemeClr val="dk1"/>
                </a:solidFill>
              </a:rPr>
              <a:t>S  A  R  I  M  A  X</a:t>
            </a:r>
            <a:endParaRPr sz="6000">
              <a:solidFill>
                <a:schemeClr val="dk1"/>
              </a:solidFill>
            </a:endParaRPr>
          </a:p>
          <a:p>
            <a:pPr marL="0" lvl="0" indent="0" algn="l" rtl="0">
              <a:lnSpc>
                <a:spcPct val="115000"/>
              </a:lnSpc>
              <a:spcBef>
                <a:spcPts val="0"/>
              </a:spcBef>
              <a:spcAft>
                <a:spcPts val="0"/>
              </a:spcAft>
              <a:buNone/>
            </a:pPr>
            <a:endParaRPr sz="3400">
              <a:solidFill>
                <a:schemeClr val="dk1"/>
              </a:solidFill>
            </a:endParaRPr>
          </a:p>
        </p:txBody>
      </p:sp>
      <p:sp>
        <p:nvSpPr>
          <p:cNvPr id="616" name="Google Shape;616;ge4c8079b5c_0_271"/>
          <p:cNvSpPr/>
          <p:nvPr/>
        </p:nvSpPr>
        <p:spPr>
          <a:xfrm>
            <a:off x="2704400" y="3579825"/>
            <a:ext cx="694800" cy="957600"/>
          </a:xfrm>
          <a:prstGeom prst="rect">
            <a:avLst/>
          </a:prstGeom>
          <a:solidFill>
            <a:srgbClr val="E7E6E6">
              <a:alpha val="37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ge4c8079b5c_0_271"/>
          <p:cNvSpPr/>
          <p:nvPr/>
        </p:nvSpPr>
        <p:spPr>
          <a:xfrm>
            <a:off x="3514638" y="3579825"/>
            <a:ext cx="1736100" cy="957600"/>
          </a:xfrm>
          <a:prstGeom prst="rect">
            <a:avLst/>
          </a:prstGeom>
          <a:solidFill>
            <a:srgbClr val="F4CCCC">
              <a:alpha val="397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8" name="Google Shape;618;ge4c8079b5c_0_271"/>
          <p:cNvSpPr/>
          <p:nvPr/>
        </p:nvSpPr>
        <p:spPr>
          <a:xfrm>
            <a:off x="5371400" y="3579825"/>
            <a:ext cx="694800" cy="957600"/>
          </a:xfrm>
          <a:prstGeom prst="rect">
            <a:avLst/>
          </a:prstGeom>
          <a:solidFill>
            <a:srgbClr val="B6D7A8">
              <a:alpha val="446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9" name="Google Shape;619;ge4c8079b5c_0_271"/>
          <p:cNvSpPr/>
          <p:nvPr/>
        </p:nvSpPr>
        <p:spPr>
          <a:xfrm>
            <a:off x="6186800" y="3579825"/>
            <a:ext cx="1762500" cy="957600"/>
          </a:xfrm>
          <a:prstGeom prst="rect">
            <a:avLst/>
          </a:prstGeom>
          <a:solidFill>
            <a:srgbClr val="B4A7D6">
              <a:alpha val="517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ge4c8079b5c_0_271"/>
          <p:cNvSpPr/>
          <p:nvPr/>
        </p:nvSpPr>
        <p:spPr>
          <a:xfrm>
            <a:off x="8156300" y="3579825"/>
            <a:ext cx="736500" cy="957600"/>
          </a:xfrm>
          <a:prstGeom prst="rect">
            <a:avLst/>
          </a:prstGeom>
          <a:solidFill>
            <a:srgbClr val="FFC248">
              <a:alpha val="312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1" name="Google Shape;621;ge4c8079b5c_0_271"/>
          <p:cNvSpPr txBox="1"/>
          <p:nvPr/>
        </p:nvSpPr>
        <p:spPr>
          <a:xfrm>
            <a:off x="2704412" y="5245800"/>
            <a:ext cx="882300" cy="60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a:solidFill>
                  <a:srgbClr val="888888"/>
                </a:solidFill>
                <a:latin typeface="Pacifico"/>
                <a:ea typeface="Pacifico"/>
                <a:cs typeface="Pacifico"/>
                <a:sym typeface="Pacifico"/>
              </a:rPr>
              <a:t>Seasonality</a:t>
            </a:r>
            <a:endParaRPr sz="1200">
              <a:solidFill>
                <a:srgbClr val="888888"/>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endParaRPr sz="1200">
              <a:solidFill>
                <a:srgbClr val="262626"/>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r>
              <a:rPr lang="es-ES" sz="1200">
                <a:solidFill>
                  <a:srgbClr val="262626"/>
                </a:solidFill>
                <a:latin typeface="Pacifico"/>
                <a:ea typeface="Pacifico"/>
                <a:cs typeface="Pacifico"/>
                <a:sym typeface="Pacifico"/>
              </a:rPr>
              <a:t> </a:t>
            </a:r>
            <a:endParaRPr sz="1200" i="0" u="none" strike="noStrike" cap="none">
              <a:solidFill>
                <a:srgbClr val="000000"/>
              </a:solidFill>
              <a:latin typeface="Pacifico"/>
              <a:ea typeface="Pacifico"/>
              <a:cs typeface="Pacifico"/>
              <a:sym typeface="Pacifico"/>
            </a:endParaRPr>
          </a:p>
        </p:txBody>
      </p:sp>
      <p:pic>
        <p:nvPicPr>
          <p:cNvPr id="622" name="Google Shape;622;ge4c8079b5c_0_271"/>
          <p:cNvPicPr preferRelativeResize="0"/>
          <p:nvPr/>
        </p:nvPicPr>
        <p:blipFill>
          <a:blip r:embed="rId5">
            <a:alphaModFix/>
          </a:blip>
          <a:stretch>
            <a:fillRect/>
          </a:stretch>
        </p:blipFill>
        <p:spPr>
          <a:xfrm rot="5400000">
            <a:off x="2896136" y="4767325"/>
            <a:ext cx="408876" cy="328626"/>
          </a:xfrm>
          <a:prstGeom prst="rect">
            <a:avLst/>
          </a:prstGeom>
          <a:noFill/>
          <a:ln>
            <a:noFill/>
          </a:ln>
        </p:spPr>
      </p:pic>
      <p:sp>
        <p:nvSpPr>
          <p:cNvPr id="623" name="Google Shape;623;ge4c8079b5c_0_271"/>
          <p:cNvSpPr txBox="1"/>
          <p:nvPr/>
        </p:nvSpPr>
        <p:spPr>
          <a:xfrm>
            <a:off x="4075998" y="5322000"/>
            <a:ext cx="1014300" cy="60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a:solidFill>
                  <a:srgbClr val="FF0000"/>
                </a:solidFill>
                <a:latin typeface="Pacifico"/>
                <a:ea typeface="Pacifico"/>
                <a:cs typeface="Pacifico"/>
                <a:sym typeface="Pacifico"/>
              </a:rPr>
              <a:t>Autoregressive</a:t>
            </a:r>
            <a:endParaRPr sz="1200">
              <a:solidFill>
                <a:srgbClr val="FF0000"/>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endParaRPr sz="1200">
              <a:solidFill>
                <a:srgbClr val="262626"/>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r>
              <a:rPr lang="es-ES" sz="1200">
                <a:solidFill>
                  <a:srgbClr val="262626"/>
                </a:solidFill>
                <a:latin typeface="Pacifico"/>
                <a:ea typeface="Pacifico"/>
                <a:cs typeface="Pacifico"/>
                <a:sym typeface="Pacifico"/>
              </a:rPr>
              <a:t> </a:t>
            </a:r>
            <a:endParaRPr sz="1200" i="0" u="none" strike="noStrike" cap="none">
              <a:solidFill>
                <a:srgbClr val="000000"/>
              </a:solidFill>
              <a:latin typeface="Pacifico"/>
              <a:ea typeface="Pacifico"/>
              <a:cs typeface="Pacifico"/>
              <a:sym typeface="Pacifico"/>
            </a:endParaRPr>
          </a:p>
        </p:txBody>
      </p:sp>
      <p:pic>
        <p:nvPicPr>
          <p:cNvPr id="624" name="Google Shape;624;ge4c8079b5c_0_271"/>
          <p:cNvPicPr preferRelativeResize="0"/>
          <p:nvPr/>
        </p:nvPicPr>
        <p:blipFill>
          <a:blip r:embed="rId5">
            <a:alphaModFix/>
          </a:blip>
          <a:stretch>
            <a:fillRect/>
          </a:stretch>
        </p:blipFill>
        <p:spPr>
          <a:xfrm rot="5400000">
            <a:off x="4267736" y="4843525"/>
            <a:ext cx="408876" cy="328626"/>
          </a:xfrm>
          <a:prstGeom prst="rect">
            <a:avLst/>
          </a:prstGeom>
          <a:noFill/>
          <a:ln>
            <a:noFill/>
          </a:ln>
        </p:spPr>
      </p:pic>
      <p:sp>
        <p:nvSpPr>
          <p:cNvPr id="625" name="Google Shape;625;ge4c8079b5c_0_271"/>
          <p:cNvSpPr txBox="1"/>
          <p:nvPr/>
        </p:nvSpPr>
        <p:spPr>
          <a:xfrm>
            <a:off x="5447612" y="5245800"/>
            <a:ext cx="882300" cy="60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a:solidFill>
                  <a:srgbClr val="00B050"/>
                </a:solidFill>
                <a:latin typeface="Pacifico"/>
                <a:ea typeface="Pacifico"/>
                <a:cs typeface="Pacifico"/>
                <a:sym typeface="Pacifico"/>
              </a:rPr>
              <a:t>Integrative</a:t>
            </a:r>
            <a:endParaRPr sz="1200">
              <a:solidFill>
                <a:srgbClr val="00B050"/>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endParaRPr sz="1200">
              <a:solidFill>
                <a:srgbClr val="262626"/>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r>
              <a:rPr lang="es-ES" sz="1200">
                <a:solidFill>
                  <a:srgbClr val="262626"/>
                </a:solidFill>
                <a:latin typeface="Pacifico"/>
                <a:ea typeface="Pacifico"/>
                <a:cs typeface="Pacifico"/>
                <a:sym typeface="Pacifico"/>
              </a:rPr>
              <a:t> </a:t>
            </a:r>
            <a:endParaRPr sz="1200" i="0" u="none" strike="noStrike" cap="none">
              <a:solidFill>
                <a:srgbClr val="000000"/>
              </a:solidFill>
              <a:latin typeface="Pacifico"/>
              <a:ea typeface="Pacifico"/>
              <a:cs typeface="Pacifico"/>
              <a:sym typeface="Pacifico"/>
            </a:endParaRPr>
          </a:p>
        </p:txBody>
      </p:sp>
      <p:pic>
        <p:nvPicPr>
          <p:cNvPr id="626" name="Google Shape;626;ge4c8079b5c_0_271"/>
          <p:cNvPicPr preferRelativeResize="0"/>
          <p:nvPr/>
        </p:nvPicPr>
        <p:blipFill>
          <a:blip r:embed="rId5">
            <a:alphaModFix/>
          </a:blip>
          <a:stretch>
            <a:fillRect/>
          </a:stretch>
        </p:blipFill>
        <p:spPr>
          <a:xfrm rot="5400000">
            <a:off x="5639336" y="4767325"/>
            <a:ext cx="408876" cy="328626"/>
          </a:xfrm>
          <a:prstGeom prst="rect">
            <a:avLst/>
          </a:prstGeom>
          <a:noFill/>
          <a:ln>
            <a:noFill/>
          </a:ln>
        </p:spPr>
      </p:pic>
      <p:sp>
        <p:nvSpPr>
          <p:cNvPr id="627" name="Google Shape;627;ge4c8079b5c_0_271"/>
          <p:cNvSpPr txBox="1"/>
          <p:nvPr/>
        </p:nvSpPr>
        <p:spPr>
          <a:xfrm>
            <a:off x="6424075" y="5245800"/>
            <a:ext cx="1386600" cy="60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a:solidFill>
                  <a:srgbClr val="9900FF"/>
                </a:solidFill>
                <a:latin typeface="Pacifico"/>
                <a:ea typeface="Pacifico"/>
                <a:cs typeface="Pacifico"/>
                <a:sym typeface="Pacifico"/>
              </a:rPr>
              <a:t>Moving Average</a:t>
            </a:r>
            <a:endParaRPr sz="1200">
              <a:solidFill>
                <a:srgbClr val="9900FF"/>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endParaRPr sz="1200">
              <a:solidFill>
                <a:srgbClr val="262626"/>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r>
              <a:rPr lang="es-ES" sz="1200">
                <a:solidFill>
                  <a:srgbClr val="262626"/>
                </a:solidFill>
                <a:latin typeface="Pacifico"/>
                <a:ea typeface="Pacifico"/>
                <a:cs typeface="Pacifico"/>
                <a:sym typeface="Pacifico"/>
              </a:rPr>
              <a:t> </a:t>
            </a:r>
            <a:endParaRPr sz="1200" i="0" u="none" strike="noStrike" cap="none">
              <a:solidFill>
                <a:srgbClr val="000000"/>
              </a:solidFill>
              <a:latin typeface="Pacifico"/>
              <a:ea typeface="Pacifico"/>
              <a:cs typeface="Pacifico"/>
              <a:sym typeface="Pacifico"/>
            </a:endParaRPr>
          </a:p>
        </p:txBody>
      </p:sp>
      <p:pic>
        <p:nvPicPr>
          <p:cNvPr id="628" name="Google Shape;628;ge4c8079b5c_0_271"/>
          <p:cNvPicPr preferRelativeResize="0"/>
          <p:nvPr/>
        </p:nvPicPr>
        <p:blipFill>
          <a:blip r:embed="rId5">
            <a:alphaModFix/>
          </a:blip>
          <a:stretch>
            <a:fillRect/>
          </a:stretch>
        </p:blipFill>
        <p:spPr>
          <a:xfrm rot="5400000">
            <a:off x="7010936" y="4767325"/>
            <a:ext cx="408876" cy="328626"/>
          </a:xfrm>
          <a:prstGeom prst="rect">
            <a:avLst/>
          </a:prstGeom>
          <a:noFill/>
          <a:ln>
            <a:noFill/>
          </a:ln>
        </p:spPr>
      </p:pic>
      <p:sp>
        <p:nvSpPr>
          <p:cNvPr id="629" name="Google Shape;629;ge4c8079b5c_0_271"/>
          <p:cNvSpPr txBox="1"/>
          <p:nvPr/>
        </p:nvSpPr>
        <p:spPr>
          <a:xfrm>
            <a:off x="8267012" y="5322000"/>
            <a:ext cx="882300" cy="60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1200">
                <a:solidFill>
                  <a:srgbClr val="FFBC02"/>
                </a:solidFill>
                <a:latin typeface="Pacifico"/>
                <a:ea typeface="Pacifico"/>
                <a:cs typeface="Pacifico"/>
                <a:sym typeface="Pacifico"/>
              </a:rPr>
              <a:t>Exogenous</a:t>
            </a:r>
            <a:endParaRPr sz="1200">
              <a:solidFill>
                <a:srgbClr val="FFBC02"/>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endParaRPr sz="1200">
              <a:solidFill>
                <a:srgbClr val="262626"/>
              </a:solidFill>
              <a:latin typeface="Pacifico"/>
              <a:ea typeface="Pacifico"/>
              <a:cs typeface="Pacifico"/>
              <a:sym typeface="Pacifico"/>
            </a:endParaRPr>
          </a:p>
          <a:p>
            <a:pPr marL="0" marR="0" lvl="0" indent="0" algn="l" rtl="0">
              <a:lnSpc>
                <a:spcPct val="115000"/>
              </a:lnSpc>
              <a:spcBef>
                <a:spcPts val="0"/>
              </a:spcBef>
              <a:spcAft>
                <a:spcPts val="0"/>
              </a:spcAft>
              <a:buClr>
                <a:schemeClr val="dk1"/>
              </a:buClr>
              <a:buSzPts val="1100"/>
              <a:buFont typeface="Arial"/>
              <a:buNone/>
            </a:pPr>
            <a:r>
              <a:rPr lang="es-ES" sz="1200">
                <a:solidFill>
                  <a:srgbClr val="262626"/>
                </a:solidFill>
                <a:latin typeface="Pacifico"/>
                <a:ea typeface="Pacifico"/>
                <a:cs typeface="Pacifico"/>
                <a:sym typeface="Pacifico"/>
              </a:rPr>
              <a:t> </a:t>
            </a:r>
            <a:endParaRPr sz="1200" i="0" u="none" strike="noStrike" cap="none">
              <a:solidFill>
                <a:srgbClr val="000000"/>
              </a:solidFill>
              <a:latin typeface="Pacifico"/>
              <a:ea typeface="Pacifico"/>
              <a:cs typeface="Pacifico"/>
              <a:sym typeface="Pacifico"/>
            </a:endParaRPr>
          </a:p>
        </p:txBody>
      </p:sp>
      <p:pic>
        <p:nvPicPr>
          <p:cNvPr id="630" name="Google Shape;630;ge4c8079b5c_0_271"/>
          <p:cNvPicPr preferRelativeResize="0"/>
          <p:nvPr/>
        </p:nvPicPr>
        <p:blipFill>
          <a:blip r:embed="rId5">
            <a:alphaModFix/>
          </a:blip>
          <a:stretch>
            <a:fillRect/>
          </a:stretch>
        </p:blipFill>
        <p:spPr>
          <a:xfrm rot="5400000">
            <a:off x="8458736" y="4843525"/>
            <a:ext cx="408876" cy="328626"/>
          </a:xfrm>
          <a:prstGeom prst="rect">
            <a:avLst/>
          </a:prstGeom>
          <a:noFill/>
          <a:ln>
            <a:noFill/>
          </a:ln>
        </p:spPr>
      </p:pic>
      <p:sp>
        <p:nvSpPr>
          <p:cNvPr id="631" name="Google Shape;631;ge4c8079b5c_0_271"/>
          <p:cNvSpPr txBox="1"/>
          <p:nvPr/>
        </p:nvSpPr>
        <p:spPr>
          <a:xfrm>
            <a:off x="957363" y="2019050"/>
            <a:ext cx="9772800" cy="1339200"/>
          </a:xfrm>
          <a:prstGeom prst="rect">
            <a:avLst/>
          </a:prstGeom>
          <a:noFill/>
          <a:ln>
            <a:noFill/>
          </a:ln>
        </p:spPr>
        <p:txBody>
          <a:bodyPr spcFirstLastPara="1" wrap="square" lIns="91425" tIns="91425" rIns="91425" bIns="91425" anchor="t" anchorCtr="0">
            <a:spAutoFit/>
          </a:bodyPr>
          <a:lstStyle/>
          <a:p>
            <a:pPr lvl="0"/>
            <a:r>
              <a:rPr lang="en-US" sz="1500" dirty="0">
                <a:solidFill>
                  <a:srgbClr val="262626"/>
                </a:solidFill>
                <a:latin typeface="Calibri"/>
                <a:ea typeface="Calibri"/>
                <a:cs typeface="Calibri"/>
                <a:sym typeface="Calibri"/>
              </a:rPr>
              <a:t>ARIMA models are designed for time series modeling taking into account the dependence between the data, that is, each observation at a given time, is calculated based on the previous ones. The final value is a linear function of past data and errors due to chance. In addition, in its variants, it allows you to add seasonal information and external variables to complete the model. For resolution, there is Box and Jenkins' methodology that defines the steps.
</a:t>
            </a:r>
            <a:endParaRPr dirty="0"/>
          </a:p>
        </p:txBody>
      </p:sp>
      <p:sp>
        <p:nvSpPr>
          <p:cNvPr id="632" name="Google Shape;632;ge4c8079b5c_0_271"/>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633" name="Google Shape;633;ge4c8079b5c_0_271"/>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ge4c8079b5c_0_297"/>
          <p:cNvSpPr txBox="1"/>
          <p:nvPr/>
        </p:nvSpPr>
        <p:spPr>
          <a:xfrm>
            <a:off x="4498925" y="2049913"/>
            <a:ext cx="6916800" cy="3825663"/>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s-ES" sz="1600" b="1" dirty="0" err="1">
                <a:solidFill>
                  <a:srgbClr val="262626"/>
                </a:solidFill>
                <a:highlight>
                  <a:srgbClr val="FFC000"/>
                </a:highlight>
                <a:latin typeface="Calibri"/>
                <a:ea typeface="Calibri"/>
                <a:cs typeface="Calibri"/>
                <a:sym typeface="Calibri"/>
              </a:rPr>
              <a:t>Autoregressive</a:t>
            </a:r>
            <a:r>
              <a:rPr lang="es-ES" sz="1600" b="1" dirty="0">
                <a:solidFill>
                  <a:srgbClr val="262626"/>
                </a:solidFill>
                <a:highlight>
                  <a:srgbClr val="FFC000"/>
                </a:highlight>
                <a:latin typeface="Calibri"/>
                <a:ea typeface="Calibri"/>
                <a:cs typeface="Calibri"/>
                <a:sym typeface="Calibri"/>
              </a:rPr>
              <a:t> </a:t>
            </a:r>
            <a:r>
              <a:rPr lang="es-ES" sz="1600" b="1" dirty="0" err="1">
                <a:solidFill>
                  <a:srgbClr val="262626"/>
                </a:solidFill>
                <a:highlight>
                  <a:srgbClr val="FFC000"/>
                </a:highlight>
                <a:latin typeface="Calibri"/>
                <a:ea typeface="Calibri"/>
                <a:cs typeface="Calibri"/>
                <a:sym typeface="Calibri"/>
              </a:rPr>
              <a:t>models</a:t>
            </a:r>
            <a:r>
              <a:rPr lang="es-ES" sz="1600"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are based on the idea that the current value of the series can be explained as </a:t>
            </a:r>
            <a:r>
              <a:rPr lang="en-US" sz="1600" b="1" dirty="0">
                <a:solidFill>
                  <a:srgbClr val="262626"/>
                </a:solidFill>
                <a:latin typeface="Calibri"/>
                <a:ea typeface="Calibri"/>
                <a:cs typeface="Calibri"/>
                <a:sym typeface="Calibri"/>
              </a:rPr>
              <a:t>a function of past values</a:t>
            </a:r>
            <a:r>
              <a:rPr lang="en-US" sz="1600" dirty="0">
                <a:solidFill>
                  <a:srgbClr val="262626"/>
                </a:solidFill>
                <a:latin typeface="Calibri"/>
                <a:ea typeface="Calibri"/>
                <a:cs typeface="Calibri"/>
                <a:sym typeface="Calibri"/>
              </a:rPr>
              <a:t>, where the order determines the number of delays needed to forecast a current value. In addition, there is a linear dependence between the output (the output variable) and its previous values.</a:t>
            </a: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lvl="0">
              <a:lnSpc>
                <a:spcPct val="115000"/>
              </a:lnSpc>
              <a:buClr>
                <a:schemeClr val="dk1"/>
              </a:buClr>
              <a:buSzPts val="1100"/>
            </a:pPr>
            <a:r>
              <a:rPr lang="en-US" sz="1600" dirty="0">
                <a:solidFill>
                  <a:srgbClr val="262626"/>
                </a:solidFill>
                <a:latin typeface="Calibri"/>
                <a:ea typeface="Calibri"/>
                <a:cs typeface="Calibri"/>
                <a:sym typeface="Calibri"/>
              </a:rPr>
              <a:t>The order is known as p, and the simplest case is that of order one</a:t>
            </a: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dirty="0">
              <a:solidFill>
                <a:srgbClr val="26262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639" name="Google Shape;639;ge4c8079b5c_0_297"/>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640" name="Google Shape;640;ge4c8079b5c_0_297"/>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641" name="Google Shape;641;ge4c8079b5c_0_297"/>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 MODELS: </a:t>
            </a:r>
            <a:r>
              <a:rPr lang="es-ES" sz="3600" b="1" dirty="0">
                <a:latin typeface="Calibri"/>
                <a:ea typeface="Calibri"/>
                <a:cs typeface="Calibri"/>
                <a:sym typeface="Calibri"/>
              </a:rPr>
              <a:t>INTRODUCTION</a:t>
            </a:r>
            <a:endParaRPr sz="4000" b="1" dirty="0">
              <a:solidFill>
                <a:srgbClr val="000000"/>
              </a:solidFill>
              <a:latin typeface="Calibri"/>
              <a:ea typeface="Calibri"/>
              <a:cs typeface="Calibri"/>
              <a:sym typeface="Calibri"/>
            </a:endParaRPr>
          </a:p>
        </p:txBody>
      </p:sp>
      <p:sp>
        <p:nvSpPr>
          <p:cNvPr id="642" name="Google Shape;642;ge4c8079b5c_0_297"/>
          <p:cNvSpPr txBox="1"/>
          <p:nvPr/>
        </p:nvSpPr>
        <p:spPr>
          <a:xfrm>
            <a:off x="5018454" y="4459637"/>
            <a:ext cx="54054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a:solidFill>
                  <a:srgbClr val="7F7F7F"/>
                </a:solidFill>
                <a:latin typeface="Calibri"/>
                <a:ea typeface="Calibri"/>
                <a:cs typeface="Calibri"/>
                <a:sym typeface="Calibri"/>
              </a:rPr>
              <a:t>AR(p) </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a:t>
            </a:r>
            <a:r>
              <a:rPr lang="es-ES" sz="2400" b="1" i="1" u="none" strike="noStrike" cap="none">
                <a:solidFill>
                  <a:srgbClr val="7F7F7F"/>
                </a:solidFill>
                <a:latin typeface="Calibri"/>
                <a:ea typeface="Calibri"/>
                <a:cs typeface="Calibri"/>
                <a:sym typeface="Calibri"/>
              </a:rPr>
              <a:t> = Φ</a:t>
            </a:r>
            <a:r>
              <a:rPr lang="es-ES" sz="1400" b="1" i="1" u="none" strike="noStrike" cap="none">
                <a:solidFill>
                  <a:srgbClr val="7F7F7F"/>
                </a:solidFill>
                <a:latin typeface="Calibri"/>
                <a:ea typeface="Calibri"/>
                <a:cs typeface="Calibri"/>
                <a:sym typeface="Calibri"/>
              </a:rPr>
              <a:t>1</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t-1</a:t>
            </a:r>
            <a:r>
              <a:rPr lang="es-ES" sz="2400" b="1" i="1" u="none" strike="noStrike" cap="none">
                <a:solidFill>
                  <a:srgbClr val="7F7F7F"/>
                </a:solidFill>
                <a:latin typeface="Calibri"/>
                <a:ea typeface="Calibri"/>
                <a:cs typeface="Calibri"/>
                <a:sym typeface="Calibri"/>
              </a:rPr>
              <a:t> + Φ</a:t>
            </a:r>
            <a:r>
              <a:rPr lang="es-ES" sz="1400" b="1" i="1" u="none" strike="noStrike" cap="none">
                <a:solidFill>
                  <a:srgbClr val="7F7F7F"/>
                </a:solidFill>
                <a:latin typeface="Calibri"/>
                <a:ea typeface="Calibri"/>
                <a:cs typeface="Calibri"/>
                <a:sym typeface="Calibri"/>
              </a:rPr>
              <a:t>2</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t-2</a:t>
            </a:r>
            <a:r>
              <a:rPr lang="es-ES" sz="2400" b="1" i="1" u="none" strike="noStrike" cap="none">
                <a:solidFill>
                  <a:srgbClr val="7F7F7F"/>
                </a:solidFill>
                <a:latin typeface="Calibri"/>
                <a:ea typeface="Calibri"/>
                <a:cs typeface="Calibri"/>
                <a:sym typeface="Calibri"/>
              </a:rPr>
              <a:t> + Φ</a:t>
            </a:r>
            <a:r>
              <a:rPr lang="es-ES" sz="1400" b="1" i="1" u="none" strike="noStrike" cap="none">
                <a:solidFill>
                  <a:srgbClr val="7F7F7F"/>
                </a:solidFill>
                <a:latin typeface="Calibri"/>
                <a:ea typeface="Calibri"/>
                <a:cs typeface="Calibri"/>
                <a:sym typeface="Calibri"/>
              </a:rPr>
              <a:t>3</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t-3 + </a:t>
            </a:r>
            <a:r>
              <a:rPr lang="es-ES" sz="2400" b="1" i="1" u="none" strike="noStrike" cap="none">
                <a:solidFill>
                  <a:srgbClr val="7F7F7F"/>
                </a:solidFill>
                <a:latin typeface="Calibri"/>
                <a:ea typeface="Calibri"/>
                <a:cs typeface="Calibri"/>
                <a:sym typeface="Calibri"/>
              </a:rPr>
              <a:t>α</a:t>
            </a:r>
            <a:r>
              <a:rPr lang="es-ES" sz="1400" b="1" i="1" u="none" strike="noStrike" cap="none">
                <a:solidFill>
                  <a:srgbClr val="7F7F7F"/>
                </a:solidFill>
                <a:latin typeface="Calibri"/>
                <a:ea typeface="Calibri"/>
                <a:cs typeface="Calibri"/>
                <a:sym typeface="Calibri"/>
              </a:rPr>
              <a:t>t</a:t>
            </a:r>
            <a:endParaRPr sz="1400" b="1" i="1" u="none" strike="noStrike" cap="none">
              <a:solidFill>
                <a:srgbClr val="7F7F7F"/>
              </a:solidFill>
              <a:latin typeface="Calibri"/>
              <a:ea typeface="Calibri"/>
              <a:cs typeface="Calibri"/>
              <a:sym typeface="Calibri"/>
            </a:endParaRPr>
          </a:p>
        </p:txBody>
      </p:sp>
      <p:pic>
        <p:nvPicPr>
          <p:cNvPr id="643" name="Google Shape;643;ge4c8079b5c_0_297"/>
          <p:cNvPicPr preferRelativeResize="0"/>
          <p:nvPr/>
        </p:nvPicPr>
        <p:blipFill>
          <a:blip r:embed="rId5">
            <a:alphaModFix/>
          </a:blip>
          <a:stretch>
            <a:fillRect/>
          </a:stretch>
        </p:blipFill>
        <p:spPr>
          <a:xfrm>
            <a:off x="1207950" y="2008100"/>
            <a:ext cx="2743200" cy="2057400"/>
          </a:xfrm>
          <a:prstGeom prst="rect">
            <a:avLst/>
          </a:prstGeom>
          <a:noFill/>
          <a:ln>
            <a:noFill/>
          </a:ln>
        </p:spPr>
      </p:pic>
      <p:pic>
        <p:nvPicPr>
          <p:cNvPr id="644" name="Google Shape;644;ge4c8079b5c_0_297"/>
          <p:cNvPicPr preferRelativeResize="0"/>
          <p:nvPr/>
        </p:nvPicPr>
        <p:blipFill>
          <a:blip r:embed="rId6">
            <a:alphaModFix/>
          </a:blip>
          <a:stretch>
            <a:fillRect/>
          </a:stretch>
        </p:blipFill>
        <p:spPr>
          <a:xfrm>
            <a:off x="944925" y="4340900"/>
            <a:ext cx="2930049" cy="1316775"/>
          </a:xfrm>
          <a:prstGeom prst="rect">
            <a:avLst/>
          </a:prstGeom>
          <a:noFill/>
          <a:ln>
            <a:noFill/>
          </a:ln>
        </p:spPr>
      </p:pic>
      <p:sp>
        <p:nvSpPr>
          <p:cNvPr id="645" name="Google Shape;645;ge4c8079b5c_0_297"/>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646" name="Google Shape;646;ge4c8079b5c_0_297"/>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647" name="Google Shape;647;ge4c8079b5c_0_297"/>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ge4c8079b5c_0_31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653" name="Google Shape;653;ge4c8079b5c_0_31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654" name="Google Shape;654;ge4c8079b5c_0_310"/>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 MODELS: </a:t>
            </a:r>
            <a:r>
              <a:rPr lang="es-ES" sz="3600" b="1" dirty="0">
                <a:latin typeface="Calibri"/>
                <a:ea typeface="Calibri"/>
                <a:cs typeface="Calibri"/>
                <a:sym typeface="Calibri"/>
              </a:rPr>
              <a:t> EXAMPLE</a:t>
            </a:r>
            <a:endParaRPr sz="4000" b="1" dirty="0">
              <a:solidFill>
                <a:srgbClr val="000000"/>
              </a:solidFill>
              <a:latin typeface="Calibri"/>
              <a:ea typeface="Calibri"/>
              <a:cs typeface="Calibri"/>
              <a:sym typeface="Calibri"/>
            </a:endParaRPr>
          </a:p>
        </p:txBody>
      </p:sp>
      <p:sp>
        <p:nvSpPr>
          <p:cNvPr id="655" name="Google Shape;655;ge4c8079b5c_0_310"/>
          <p:cNvSpPr/>
          <p:nvPr/>
        </p:nvSpPr>
        <p:spPr>
          <a:xfrm>
            <a:off x="3795074" y="3835621"/>
            <a:ext cx="1876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lt1"/>
                </a:solidFill>
                <a:latin typeface="Calibri"/>
                <a:ea typeface="Calibri"/>
                <a:cs typeface="Calibri"/>
                <a:sym typeface="Calibri"/>
              </a:rPr>
              <a:t>Series Temporales</a:t>
            </a:r>
            <a:endParaRPr sz="1800" b="0" i="0" u="none" strike="noStrike" cap="none">
              <a:solidFill>
                <a:schemeClr val="lt1"/>
              </a:solidFill>
              <a:latin typeface="Calibri"/>
              <a:ea typeface="Calibri"/>
              <a:cs typeface="Calibri"/>
              <a:sym typeface="Calibri"/>
            </a:endParaRPr>
          </a:p>
        </p:txBody>
      </p:sp>
      <p:graphicFrame>
        <p:nvGraphicFramePr>
          <p:cNvPr id="656" name="Google Shape;656;ge4c8079b5c_0_310"/>
          <p:cNvGraphicFramePr/>
          <p:nvPr>
            <p:extLst>
              <p:ext uri="{D42A27DB-BD31-4B8C-83A1-F6EECF244321}">
                <p14:modId xmlns:p14="http://schemas.microsoft.com/office/powerpoint/2010/main" val="117510793"/>
              </p:ext>
            </p:extLst>
          </p:nvPr>
        </p:nvGraphicFramePr>
        <p:xfrm>
          <a:off x="2686985" y="2859782"/>
          <a:ext cx="2499050" cy="2410810"/>
        </p:xfrm>
        <a:graphic>
          <a:graphicData uri="http://schemas.openxmlformats.org/drawingml/2006/table">
            <a:tbl>
              <a:tblPr firstRow="1" bandRow="1">
                <a:noFill/>
                <a:tableStyleId>{2FB25FFC-CB03-4351-9EE2-0D3C820F9C58}</a:tableStyleId>
              </a:tblPr>
              <a:tblGrid>
                <a:gridCol w="1249525">
                  <a:extLst>
                    <a:ext uri="{9D8B030D-6E8A-4147-A177-3AD203B41FA5}">
                      <a16:colId xmlns:a16="http://schemas.microsoft.com/office/drawing/2014/main" val="20000"/>
                    </a:ext>
                  </a:extLst>
                </a:gridCol>
                <a:gridCol w="1249525">
                  <a:extLst>
                    <a:ext uri="{9D8B030D-6E8A-4147-A177-3AD203B41FA5}">
                      <a16:colId xmlns:a16="http://schemas.microsoft.com/office/drawing/2014/main" val="20001"/>
                    </a:ext>
                  </a:extLst>
                </a:gridCol>
              </a:tblGrid>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dirty="0"/>
                        <a:t>Date</a:t>
                      </a:r>
                      <a:endParaRPr sz="2400" b="1" u="none" strike="noStrike" cap="none" dirty="0">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dirty="0" err="1"/>
                        <a:t>Value</a:t>
                      </a:r>
                      <a:endParaRPr sz="2400" b="1" u="none" strike="noStrike" cap="none"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0"/>
                  </a:ext>
                </a:extLst>
              </a:tr>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T</a:t>
                      </a:r>
                      <a:r>
                        <a:rPr lang="es-ES" sz="1200" u="none" strike="noStrike" cap="none">
                          <a:solidFill>
                            <a:srgbClr val="7F7F7F"/>
                          </a:solidFill>
                        </a:rPr>
                        <a:t>1</a:t>
                      </a:r>
                      <a:endParaRPr sz="2400" b="1" u="none" strike="noStrike" cap="none">
                        <a:solidFill>
                          <a:srgbClr val="7F7F7F"/>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1</a:t>
                      </a:r>
                      <a:endParaRPr sz="1200" b="1" u="none" strike="noStrike" cap="none">
                        <a:solidFill>
                          <a:srgbClr val="7F7F7F"/>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T</a:t>
                      </a:r>
                      <a:r>
                        <a:rPr lang="es-ES" sz="1200" u="none" strike="noStrike" cap="none">
                          <a:solidFill>
                            <a:srgbClr val="7F7F7F"/>
                          </a:solidFill>
                        </a:rPr>
                        <a:t>2</a:t>
                      </a:r>
                      <a:endParaRPr sz="1200" b="1" u="none" strike="noStrike" cap="none">
                        <a:solidFill>
                          <a:srgbClr val="7F7F7F"/>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2</a:t>
                      </a:r>
                      <a:endParaRPr sz="1200" b="1" u="none" strike="noStrike" cap="none">
                        <a:solidFill>
                          <a:srgbClr val="7F7F7F"/>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4172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a:t>
                      </a:r>
                      <a:endParaRPr sz="2400" b="1" u="none" strike="noStrike" cap="none">
                        <a:solidFill>
                          <a:srgbClr val="7F7F7F"/>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a:t>
                      </a:r>
                      <a:endParaRPr sz="2400" b="1" u="none" strike="noStrike" cap="none">
                        <a:solidFill>
                          <a:srgbClr val="7F7F7F"/>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T</a:t>
                      </a:r>
                      <a:r>
                        <a:rPr lang="es-ES" sz="1200" u="none" strike="noStrike" cap="none">
                          <a:solidFill>
                            <a:srgbClr val="7F7F7F"/>
                          </a:solidFill>
                        </a:rPr>
                        <a:t>n</a:t>
                      </a:r>
                      <a:endParaRPr sz="1200" b="1" u="none" strike="noStrike" cap="none">
                        <a:solidFill>
                          <a:srgbClr val="7F7F7F"/>
                        </a:solidFill>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dirty="0" err="1">
                          <a:solidFill>
                            <a:srgbClr val="7F7F7F"/>
                          </a:solidFill>
                        </a:rPr>
                        <a:t>Y</a:t>
                      </a:r>
                      <a:r>
                        <a:rPr lang="es-ES" sz="1200" u="none" strike="noStrike" cap="none" dirty="0" err="1">
                          <a:solidFill>
                            <a:srgbClr val="7F7F7F"/>
                          </a:solidFill>
                        </a:rPr>
                        <a:t>n</a:t>
                      </a:r>
                      <a:endParaRPr sz="1200" b="1" u="none" strike="noStrike" cap="none" dirty="0">
                        <a:solidFill>
                          <a:srgbClr val="7F7F7F"/>
                        </a:solidFill>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657" name="Google Shape;657;ge4c8079b5c_0_310"/>
          <p:cNvGraphicFramePr/>
          <p:nvPr/>
        </p:nvGraphicFramePr>
        <p:xfrm>
          <a:off x="5364798" y="2859782"/>
          <a:ext cx="2482200" cy="2370845"/>
        </p:xfrm>
        <a:graphic>
          <a:graphicData uri="http://schemas.openxmlformats.org/drawingml/2006/table">
            <a:tbl>
              <a:tblPr firstRow="1" bandRow="1">
                <a:noFill/>
                <a:tableStyleId>{2FB25FFC-CB03-4351-9EE2-0D3C820F9C58}</a:tableStyleId>
              </a:tblPr>
              <a:tblGrid>
                <a:gridCol w="833750">
                  <a:extLst>
                    <a:ext uri="{9D8B030D-6E8A-4147-A177-3AD203B41FA5}">
                      <a16:colId xmlns:a16="http://schemas.microsoft.com/office/drawing/2014/main" val="20000"/>
                    </a:ext>
                  </a:extLst>
                </a:gridCol>
                <a:gridCol w="833750">
                  <a:extLst>
                    <a:ext uri="{9D8B030D-6E8A-4147-A177-3AD203B41FA5}">
                      <a16:colId xmlns:a16="http://schemas.microsoft.com/office/drawing/2014/main" val="20001"/>
                    </a:ext>
                  </a:extLst>
                </a:gridCol>
                <a:gridCol w="814700">
                  <a:extLst>
                    <a:ext uri="{9D8B030D-6E8A-4147-A177-3AD203B41FA5}">
                      <a16:colId xmlns:a16="http://schemas.microsoft.com/office/drawing/2014/main" val="20002"/>
                    </a:ext>
                  </a:extLst>
                </a:gridCol>
              </a:tblGrid>
              <a:tr h="4854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Lags</a:t>
                      </a:r>
                      <a:r>
                        <a:rPr lang="es-ES" sz="1200" u="none" strike="noStrike" cap="none"/>
                        <a:t>1</a:t>
                      </a:r>
                      <a:endParaRPr sz="12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s-ES" sz="2400" u="none" strike="noStrike" cap="none"/>
                        <a:t>Lags</a:t>
                      </a:r>
                      <a:r>
                        <a:rPr lang="es-ES" sz="1200" u="none" strike="noStrike" cap="none"/>
                        <a:t>2</a:t>
                      </a:r>
                      <a:endParaRPr sz="12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s-ES" sz="2400" u="none" strike="noStrike" cap="none"/>
                        <a:t>Lags</a:t>
                      </a:r>
                      <a:r>
                        <a:rPr lang="es-ES" sz="1200" u="none" strike="noStrike" cap="none"/>
                        <a:t>3</a:t>
                      </a:r>
                      <a:endParaRPr sz="1200" b="1"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4854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2</a:t>
                      </a:r>
                      <a:endParaRPr sz="12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3</a:t>
                      </a:r>
                      <a:endParaRPr sz="12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4</a:t>
                      </a:r>
                      <a:endParaRPr sz="1200" b="1" u="none" strike="noStrike" cap="none">
                        <a:solidFill>
                          <a:srgbClr val="7F7F7F"/>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1"/>
                  </a:ext>
                </a:extLst>
              </a:tr>
              <a:tr h="4147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3</a:t>
                      </a:r>
                      <a:endParaRPr sz="12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4</a:t>
                      </a:r>
                      <a:endParaRPr sz="12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Y</a:t>
                      </a:r>
                      <a:r>
                        <a:rPr lang="es-ES" sz="1200" u="none" strike="noStrike" cap="none">
                          <a:solidFill>
                            <a:srgbClr val="7F7F7F"/>
                          </a:solidFill>
                        </a:rPr>
                        <a:t>5</a:t>
                      </a:r>
                      <a:endParaRPr sz="1200" b="1" u="none" strike="noStrike" cap="none">
                        <a:solidFill>
                          <a:srgbClr val="7F7F7F"/>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4854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a:t>
                      </a:r>
                      <a:endParaRPr sz="24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a:t>
                      </a:r>
                      <a:endParaRPr sz="24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a:t>
                      </a:r>
                      <a:endParaRPr sz="2400" b="1" u="none" strike="noStrike" cap="none">
                        <a:solidFill>
                          <a:srgbClr val="7F7F7F"/>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r h="4147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NaN</a:t>
                      </a:r>
                      <a:endParaRPr sz="24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NaN</a:t>
                      </a:r>
                      <a:endParaRPr sz="2400" b="1" u="none" strike="noStrike" cap="none">
                        <a:solidFill>
                          <a:srgbClr val="7F7F7F"/>
                        </a:solidFill>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solidFill>
                            <a:srgbClr val="7F7F7F"/>
                          </a:solidFill>
                        </a:rPr>
                        <a:t>NaN</a:t>
                      </a:r>
                      <a:endParaRPr sz="2400" b="1" u="none" strike="noStrike" cap="none">
                        <a:solidFill>
                          <a:srgbClr val="7F7F7F"/>
                        </a:solidFill>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658" name="Google Shape;658;ge4c8079b5c_0_310"/>
          <p:cNvSpPr/>
          <p:nvPr/>
        </p:nvSpPr>
        <p:spPr>
          <a:xfrm rot="-3846587">
            <a:off x="4428100" y="3511789"/>
            <a:ext cx="1708698" cy="1469200"/>
          </a:xfrm>
          <a:prstGeom prst="arc">
            <a:avLst>
              <a:gd name="adj1" fmla="val 16200000"/>
              <a:gd name="adj2" fmla="val 0"/>
            </a:avLst>
          </a:prstGeom>
          <a:noFill/>
          <a:ln w="38100" cap="flat" cmpd="sng">
            <a:solidFill>
              <a:srgbClr val="FFC000"/>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9" name="Google Shape;659;ge4c8079b5c_0_31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660" name="Google Shape;660;ge4c8079b5c_0_31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661" name="Google Shape;661;ge4c8079b5c_0_31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62" name="Google Shape;662;ge4c8079b5c_0_310"/>
          <p:cNvSpPr txBox="1"/>
          <p:nvPr/>
        </p:nvSpPr>
        <p:spPr>
          <a:xfrm>
            <a:off x="2956360" y="2260249"/>
            <a:ext cx="42756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a:t>
            </a:r>
            <a:r>
              <a:rPr lang="es-ES" sz="2400" b="1" i="1" u="none" strike="noStrike" cap="none">
                <a:solidFill>
                  <a:schemeClr val="dk1"/>
                </a:solidFill>
                <a:latin typeface="Calibri"/>
                <a:ea typeface="Calibri"/>
                <a:cs typeface="Calibri"/>
                <a:sym typeface="Calibri"/>
              </a:rPr>
              <a:t> = Φ</a:t>
            </a:r>
            <a:r>
              <a:rPr lang="es-ES" sz="1400" b="1" i="1" u="none" strike="noStrike" cap="none">
                <a:solidFill>
                  <a:schemeClr val="dk1"/>
                </a:solidFill>
                <a:latin typeface="Calibri"/>
                <a:ea typeface="Calibri"/>
                <a:cs typeface="Calibri"/>
                <a:sym typeface="Calibri"/>
              </a:rPr>
              <a:t>1</a:t>
            </a: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t-1</a:t>
            </a:r>
            <a:r>
              <a:rPr lang="es-ES" sz="2400" b="1" i="1" u="none" strike="noStrike" cap="none">
                <a:solidFill>
                  <a:schemeClr val="dk1"/>
                </a:solidFill>
                <a:latin typeface="Calibri"/>
                <a:ea typeface="Calibri"/>
                <a:cs typeface="Calibri"/>
                <a:sym typeface="Calibri"/>
              </a:rPr>
              <a:t> + Φ</a:t>
            </a:r>
            <a:r>
              <a:rPr lang="es-ES" sz="1400" b="1" i="1" u="none" strike="noStrike" cap="none">
                <a:solidFill>
                  <a:schemeClr val="dk1"/>
                </a:solidFill>
                <a:latin typeface="Calibri"/>
                <a:ea typeface="Calibri"/>
                <a:cs typeface="Calibri"/>
                <a:sym typeface="Calibri"/>
              </a:rPr>
              <a:t>2</a:t>
            </a: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t-2</a:t>
            </a:r>
            <a:r>
              <a:rPr lang="es-ES" sz="2400" b="1" i="1" u="none" strike="noStrike" cap="none">
                <a:solidFill>
                  <a:schemeClr val="dk1"/>
                </a:solidFill>
                <a:latin typeface="Calibri"/>
                <a:ea typeface="Calibri"/>
                <a:cs typeface="Calibri"/>
                <a:sym typeface="Calibri"/>
              </a:rPr>
              <a:t> + Φ</a:t>
            </a:r>
            <a:r>
              <a:rPr lang="es-ES" sz="1400" b="1" i="1" u="none" strike="noStrike" cap="none">
                <a:solidFill>
                  <a:schemeClr val="dk1"/>
                </a:solidFill>
                <a:latin typeface="Calibri"/>
                <a:ea typeface="Calibri"/>
                <a:cs typeface="Calibri"/>
                <a:sym typeface="Calibri"/>
              </a:rPr>
              <a:t>3</a:t>
            </a: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t-3 + </a:t>
            </a:r>
            <a:r>
              <a:rPr lang="es-ES" sz="2400" b="1" i="1" u="none" strike="noStrike" cap="none">
                <a:solidFill>
                  <a:schemeClr val="dk1"/>
                </a:solidFill>
                <a:latin typeface="Calibri"/>
                <a:ea typeface="Calibri"/>
                <a:cs typeface="Calibri"/>
                <a:sym typeface="Calibri"/>
              </a:rPr>
              <a:t>α</a:t>
            </a:r>
            <a:r>
              <a:rPr lang="es-ES" sz="1400" b="1" i="1" u="none" strike="noStrike" cap="none">
                <a:solidFill>
                  <a:schemeClr val="dk1"/>
                </a:solidFill>
                <a:latin typeface="Calibri"/>
                <a:ea typeface="Calibri"/>
                <a:cs typeface="Calibri"/>
                <a:sym typeface="Calibri"/>
              </a:rPr>
              <a:t>t</a:t>
            </a:r>
            <a:endParaRPr sz="1400" b="1" i="1" u="none" strike="noStrike" cap="non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e4c8079b5c_0_323"/>
          <p:cNvSpPr txBox="1"/>
          <p:nvPr/>
        </p:nvSpPr>
        <p:spPr>
          <a:xfrm>
            <a:off x="2631579" y="2541412"/>
            <a:ext cx="54054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a:t>
            </a:r>
            <a:r>
              <a:rPr lang="es-ES" sz="2400" b="1" i="1" u="none" strike="noStrike" cap="none">
                <a:solidFill>
                  <a:srgbClr val="7F7F7F"/>
                </a:solidFill>
                <a:latin typeface="Calibri"/>
                <a:ea typeface="Calibri"/>
                <a:cs typeface="Calibri"/>
                <a:sym typeface="Calibri"/>
              </a:rPr>
              <a:t> = Φ</a:t>
            </a:r>
            <a:r>
              <a:rPr lang="es-ES" sz="1400" b="1" i="1" u="none" strike="noStrike" cap="none">
                <a:solidFill>
                  <a:srgbClr val="7F7F7F"/>
                </a:solidFill>
                <a:latin typeface="Calibri"/>
                <a:ea typeface="Calibri"/>
                <a:cs typeface="Calibri"/>
                <a:sym typeface="Calibri"/>
              </a:rPr>
              <a:t>1</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t-1</a:t>
            </a:r>
            <a:r>
              <a:rPr lang="es-ES" sz="2400" b="1" i="1" u="none" strike="noStrike" cap="none">
                <a:solidFill>
                  <a:srgbClr val="7F7F7F"/>
                </a:solidFill>
                <a:latin typeface="Calibri"/>
                <a:ea typeface="Calibri"/>
                <a:cs typeface="Calibri"/>
                <a:sym typeface="Calibri"/>
              </a:rPr>
              <a:t> + Φ</a:t>
            </a:r>
            <a:r>
              <a:rPr lang="es-ES" sz="1400" b="1" i="1" u="none" strike="noStrike" cap="none">
                <a:solidFill>
                  <a:srgbClr val="7F7F7F"/>
                </a:solidFill>
                <a:latin typeface="Calibri"/>
                <a:ea typeface="Calibri"/>
                <a:cs typeface="Calibri"/>
                <a:sym typeface="Calibri"/>
              </a:rPr>
              <a:t>2</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t-2</a:t>
            </a:r>
            <a:r>
              <a:rPr lang="es-ES" sz="2400" b="1" i="1" u="none" strike="noStrike" cap="none">
                <a:solidFill>
                  <a:srgbClr val="7F7F7F"/>
                </a:solidFill>
                <a:latin typeface="Calibri"/>
                <a:ea typeface="Calibri"/>
                <a:cs typeface="Calibri"/>
                <a:sym typeface="Calibri"/>
              </a:rPr>
              <a:t> + Φ</a:t>
            </a:r>
            <a:r>
              <a:rPr lang="es-ES" sz="1400" b="1" i="1" u="none" strike="noStrike" cap="none">
                <a:solidFill>
                  <a:srgbClr val="7F7F7F"/>
                </a:solidFill>
                <a:latin typeface="Calibri"/>
                <a:ea typeface="Calibri"/>
                <a:cs typeface="Calibri"/>
                <a:sym typeface="Calibri"/>
              </a:rPr>
              <a:t>3</a:t>
            </a:r>
            <a:r>
              <a:rPr lang="es-ES" sz="2400" b="1" i="1" u="none" strike="noStrike" cap="none">
                <a:solidFill>
                  <a:srgbClr val="7F7F7F"/>
                </a:solidFill>
                <a:latin typeface="Calibri"/>
                <a:ea typeface="Calibri"/>
                <a:cs typeface="Calibri"/>
                <a:sym typeface="Calibri"/>
              </a:rPr>
              <a:t>Y</a:t>
            </a:r>
            <a:r>
              <a:rPr lang="es-ES" sz="1400" b="1" i="1" u="none" strike="noStrike" cap="none">
                <a:solidFill>
                  <a:srgbClr val="7F7F7F"/>
                </a:solidFill>
                <a:latin typeface="Calibri"/>
                <a:ea typeface="Calibri"/>
                <a:cs typeface="Calibri"/>
                <a:sym typeface="Calibri"/>
              </a:rPr>
              <a:t>t-3 + </a:t>
            </a:r>
            <a:r>
              <a:rPr lang="es-ES" sz="2400" b="1" i="1" u="none" strike="noStrike" cap="none">
                <a:solidFill>
                  <a:srgbClr val="7F7F7F"/>
                </a:solidFill>
                <a:latin typeface="Calibri"/>
                <a:ea typeface="Calibri"/>
                <a:cs typeface="Calibri"/>
                <a:sym typeface="Calibri"/>
              </a:rPr>
              <a:t>α</a:t>
            </a:r>
            <a:r>
              <a:rPr lang="es-ES" sz="1400" b="1" i="1" u="none" strike="noStrike" cap="none">
                <a:solidFill>
                  <a:srgbClr val="7F7F7F"/>
                </a:solidFill>
                <a:latin typeface="Calibri"/>
                <a:ea typeface="Calibri"/>
                <a:cs typeface="Calibri"/>
                <a:sym typeface="Calibri"/>
              </a:rPr>
              <a:t>t</a:t>
            </a:r>
            <a:endParaRPr sz="1400" b="1" i="1" u="none" strike="noStrike" cap="none">
              <a:solidFill>
                <a:srgbClr val="7F7F7F"/>
              </a:solidFill>
              <a:latin typeface="Calibri"/>
              <a:ea typeface="Calibri"/>
              <a:cs typeface="Calibri"/>
              <a:sym typeface="Calibri"/>
            </a:endParaRPr>
          </a:p>
        </p:txBody>
      </p:sp>
      <p:pic>
        <p:nvPicPr>
          <p:cNvPr id="668" name="Google Shape;668;ge4c8079b5c_0_32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669" name="Google Shape;669;ge4c8079b5c_0_32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670" name="Google Shape;670;ge4c8079b5c_0_323"/>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 MODELS: </a:t>
            </a:r>
            <a:r>
              <a:rPr lang="es-ES" sz="3600" b="1" dirty="0">
                <a:latin typeface="Calibri"/>
                <a:ea typeface="Calibri"/>
                <a:cs typeface="Calibri"/>
                <a:sym typeface="Calibri"/>
              </a:rPr>
              <a:t> QUESTIONS</a:t>
            </a:r>
            <a:r>
              <a:rPr lang="es-ES" sz="3600" dirty="0">
                <a:latin typeface="Calibri"/>
                <a:ea typeface="Calibri"/>
                <a:cs typeface="Calibri"/>
                <a:sym typeface="Calibri"/>
              </a:rPr>
              <a:t> </a:t>
            </a:r>
            <a:endParaRPr sz="4000" b="1" dirty="0">
              <a:solidFill>
                <a:srgbClr val="000000"/>
              </a:solidFill>
              <a:latin typeface="Calibri"/>
              <a:ea typeface="Calibri"/>
              <a:cs typeface="Calibri"/>
              <a:sym typeface="Calibri"/>
            </a:endParaRPr>
          </a:p>
        </p:txBody>
      </p:sp>
      <p:sp>
        <p:nvSpPr>
          <p:cNvPr id="671" name="Google Shape;671;ge4c8079b5c_0_323"/>
          <p:cNvSpPr txBox="1"/>
          <p:nvPr/>
        </p:nvSpPr>
        <p:spPr>
          <a:xfrm>
            <a:off x="1317925" y="2028191"/>
            <a:ext cx="6916800" cy="498600"/>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dirty="0">
                <a:solidFill>
                  <a:srgbClr val="262626"/>
                </a:solidFill>
                <a:latin typeface="Calibri"/>
                <a:ea typeface="Calibri"/>
                <a:cs typeface="Calibri"/>
                <a:sym typeface="Calibri"/>
              </a:rPr>
              <a:t>Once we know the AR models, we are asked two main questions</a:t>
            </a:r>
            <a:r>
              <a:rPr lang="es-ES" sz="1600" dirty="0">
                <a:solidFill>
                  <a:srgbClr val="262626"/>
                </a:solidFill>
                <a:latin typeface="Calibri"/>
                <a:ea typeface="Calibri"/>
                <a:cs typeface="Calibri"/>
                <a:sym typeface="Calibri"/>
              </a:rPr>
              <a:t>:</a:t>
            </a: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672" name="Google Shape;672;ge4c8079b5c_0_323"/>
          <p:cNvSpPr txBox="1"/>
          <p:nvPr/>
        </p:nvSpPr>
        <p:spPr>
          <a:xfrm>
            <a:off x="6417700" y="3093500"/>
            <a:ext cx="5400000" cy="431100"/>
          </a:xfrm>
          <a:prstGeom prst="rect">
            <a:avLst/>
          </a:prstGeom>
          <a:solidFill>
            <a:schemeClr val="accent3"/>
          </a:solidFill>
          <a:ln>
            <a:noFill/>
          </a:ln>
        </p:spPr>
        <p:txBody>
          <a:bodyPr spcFirstLastPara="1" wrap="square" lIns="91425" tIns="91425" rIns="91425" bIns="91425" anchor="t" anchorCtr="0">
            <a:spAutoFit/>
          </a:bodyPr>
          <a:lstStyle/>
          <a:p>
            <a:pPr lvl="0" algn="ctr"/>
            <a:r>
              <a:rPr lang="en-US" sz="1600" b="1" dirty="0">
                <a:solidFill>
                  <a:schemeClr val="lt1"/>
                </a:solidFill>
                <a:latin typeface="Calibri"/>
                <a:ea typeface="Calibri"/>
                <a:cs typeface="Calibri"/>
                <a:sym typeface="Calibri"/>
              </a:rPr>
              <a:t>How to estimate the coefficients</a:t>
            </a:r>
            <a:r>
              <a:rPr lang="es-ES" sz="1600" b="1" dirty="0">
                <a:solidFill>
                  <a:schemeClr val="lt1"/>
                </a:solidFill>
                <a:latin typeface="Calibri"/>
                <a:ea typeface="Calibri"/>
                <a:cs typeface="Calibri"/>
                <a:sym typeface="Calibri"/>
              </a:rPr>
              <a:t> Φ (phi)? </a:t>
            </a:r>
            <a:endParaRPr sz="1600" b="1" dirty="0">
              <a:solidFill>
                <a:schemeClr val="lt1"/>
              </a:solidFill>
              <a:latin typeface="Calibri"/>
              <a:ea typeface="Calibri"/>
              <a:cs typeface="Calibri"/>
              <a:sym typeface="Calibri"/>
            </a:endParaRPr>
          </a:p>
        </p:txBody>
      </p:sp>
      <p:sp>
        <p:nvSpPr>
          <p:cNvPr id="673" name="Google Shape;673;ge4c8079b5c_0_323"/>
          <p:cNvSpPr txBox="1"/>
          <p:nvPr/>
        </p:nvSpPr>
        <p:spPr>
          <a:xfrm>
            <a:off x="550300" y="3093500"/>
            <a:ext cx="5400000" cy="431100"/>
          </a:xfrm>
          <a:prstGeom prst="rect">
            <a:avLst/>
          </a:prstGeom>
          <a:solidFill>
            <a:srgbClr val="FFC000"/>
          </a:solidFill>
          <a:ln>
            <a:noFill/>
          </a:ln>
        </p:spPr>
        <p:txBody>
          <a:bodyPr spcFirstLastPara="1" wrap="square" lIns="91425" tIns="91425" rIns="91425" bIns="91425" anchor="t" anchorCtr="0">
            <a:spAutoFit/>
          </a:bodyPr>
          <a:lstStyle/>
          <a:p>
            <a:pPr lvl="0" algn="ctr"/>
            <a:r>
              <a:rPr lang="en-US" sz="1600" b="1" dirty="0">
                <a:solidFill>
                  <a:schemeClr val="lt1"/>
                </a:solidFill>
                <a:latin typeface="Calibri"/>
                <a:ea typeface="Calibri"/>
                <a:cs typeface="Calibri"/>
                <a:sym typeface="Calibri"/>
              </a:rPr>
              <a:t>How many lags will I use in my model (what is my p)</a:t>
            </a:r>
            <a:r>
              <a:rPr lang="es-ES" sz="1600" b="1" dirty="0">
                <a:solidFill>
                  <a:schemeClr val="lt1"/>
                </a:solidFill>
                <a:latin typeface="Calibri"/>
                <a:ea typeface="Calibri"/>
                <a:cs typeface="Calibri"/>
                <a:sym typeface="Calibri"/>
              </a:rPr>
              <a:t>?</a:t>
            </a:r>
            <a:endParaRPr sz="1600" b="1" dirty="0">
              <a:solidFill>
                <a:schemeClr val="lt1"/>
              </a:solidFill>
              <a:latin typeface="Calibri"/>
              <a:ea typeface="Calibri"/>
              <a:cs typeface="Calibri"/>
              <a:sym typeface="Calibri"/>
            </a:endParaRPr>
          </a:p>
        </p:txBody>
      </p:sp>
      <p:sp>
        <p:nvSpPr>
          <p:cNvPr id="674" name="Google Shape;674;ge4c8079b5c_0_323"/>
          <p:cNvSpPr txBox="1"/>
          <p:nvPr/>
        </p:nvSpPr>
        <p:spPr>
          <a:xfrm>
            <a:off x="6417700" y="3755000"/>
            <a:ext cx="5400000" cy="3046988"/>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300" dirty="0">
                <a:solidFill>
                  <a:srgbClr val="262626"/>
                </a:solidFill>
                <a:latin typeface="Calibri"/>
                <a:ea typeface="Calibri"/>
                <a:cs typeface="Calibri"/>
                <a:sym typeface="Calibri"/>
              </a:rPr>
              <a:t>Once we have the p and q, we use statistical software or a library of our programming language that through OLS (ordinary least squares) would determine the coefficients of the model that best fits my time series.
</a:t>
            </a: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s-ES" sz="1600" dirty="0">
                <a:solidFill>
                  <a:srgbClr val="262626"/>
                </a:solidFill>
                <a:latin typeface="Calibri"/>
                <a:ea typeface="Calibri"/>
                <a:cs typeface="Calibri"/>
                <a:sym typeface="Calibri"/>
              </a:rPr>
              <a:t>s.</a:t>
            </a: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dirty="0">
              <a:solidFill>
                <a:srgbClr val="26262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675" name="Google Shape;675;ge4c8079b5c_0_323"/>
          <p:cNvSpPr/>
          <p:nvPr/>
        </p:nvSpPr>
        <p:spPr>
          <a:xfrm>
            <a:off x="1353370" y="19782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676" name="Google Shape;676;ge4c8079b5c_0_323"/>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677" name="Google Shape;677;ge4c8079b5c_0_32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8" name="Google Shape;678;ge4c8079b5c_0_323"/>
          <p:cNvSpPr txBox="1"/>
          <p:nvPr/>
        </p:nvSpPr>
        <p:spPr>
          <a:xfrm>
            <a:off x="511550" y="3707400"/>
            <a:ext cx="5512500" cy="2185183"/>
          </a:xfrm>
          <a:prstGeom prst="rect">
            <a:avLst/>
          </a:prstGeom>
          <a:noFill/>
          <a:ln>
            <a:noFill/>
          </a:ln>
        </p:spPr>
        <p:txBody>
          <a:bodyPr spcFirstLastPara="1" wrap="square" lIns="91425" tIns="91425" rIns="91425" bIns="91425" anchor="t" anchorCtr="0">
            <a:spAutoFit/>
          </a:bodyPr>
          <a:lstStyle/>
          <a:p>
            <a:pPr lvl="0"/>
            <a:r>
              <a:rPr lang="en-US" sz="1300" dirty="0">
                <a:solidFill>
                  <a:srgbClr val="262626"/>
                </a:solidFill>
                <a:latin typeface="Calibri"/>
                <a:ea typeface="Calibri"/>
                <a:cs typeface="Calibri"/>
                <a:sym typeface="Calibri"/>
              </a:rPr>
              <a:t>Any autocorrelation in a stationary series can be rectified by adding sufficient AR terms. Therefore, we initially take the order of the term AR that will be equal to as many lags that it crosses the significance limit in the PACF chart.</a:t>
            </a:r>
            <a:endParaRPr sz="1300" dirty="0">
              <a:solidFill>
                <a:srgbClr val="262626"/>
              </a:solidFill>
              <a:latin typeface="Calibri"/>
              <a:ea typeface="Calibri"/>
              <a:cs typeface="Calibri"/>
              <a:sym typeface="Calibri"/>
            </a:endParaRPr>
          </a:p>
          <a:p>
            <a:pPr marL="0" lvl="0" indent="0" algn="l" rtl="0">
              <a:spcBef>
                <a:spcPts val="0"/>
              </a:spcBef>
              <a:spcAft>
                <a:spcPts val="0"/>
              </a:spcAft>
              <a:buNone/>
            </a:pPr>
            <a:endParaRPr sz="1300" dirty="0">
              <a:solidFill>
                <a:srgbClr val="262626"/>
              </a:solidFill>
              <a:latin typeface="Calibri"/>
              <a:ea typeface="Calibri"/>
              <a:cs typeface="Calibri"/>
              <a:sym typeface="Calibri"/>
            </a:endParaRPr>
          </a:p>
          <a:p>
            <a:pPr lvl="0"/>
            <a:r>
              <a:rPr lang="en-US" sz="1300" dirty="0">
                <a:solidFill>
                  <a:srgbClr val="262626"/>
                </a:solidFill>
                <a:latin typeface="Calibri"/>
                <a:ea typeface="Calibri"/>
                <a:cs typeface="Calibri"/>
                <a:sym typeface="Calibri"/>
              </a:rPr>
              <a:t>It is also convenient to talk about AIC and BIC, which measure the goodness of the model. It is better to reduce the value.
AIC: Akaike Information Criterion, Better predicts the future
BIC: Bayesian Information Criterion Simplifies more towards simpler models and allows a better understanding of the past
</a:t>
            </a:r>
            <a:endParaRPr sz="1300" dirty="0">
              <a:solidFill>
                <a:srgbClr val="262626"/>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ge4c8079b5c_0_338"/>
          <p:cNvSpPr txBox="1"/>
          <p:nvPr/>
        </p:nvSpPr>
        <p:spPr>
          <a:xfrm>
            <a:off x="4498925" y="2066072"/>
            <a:ext cx="6916800" cy="4108817"/>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s-ES" sz="1600" b="1" dirty="0">
                <a:solidFill>
                  <a:srgbClr val="262626"/>
                </a:solidFill>
                <a:highlight>
                  <a:srgbClr val="FFC000"/>
                </a:highlight>
                <a:latin typeface="Calibri"/>
                <a:ea typeface="Calibri"/>
                <a:cs typeface="Calibri"/>
                <a:sym typeface="Calibri"/>
              </a:rPr>
              <a:t>A </a:t>
            </a:r>
            <a:r>
              <a:rPr lang="es-ES" sz="1600" b="1" dirty="0" err="1">
                <a:solidFill>
                  <a:srgbClr val="262626"/>
                </a:solidFill>
                <a:highlight>
                  <a:srgbClr val="FFC000"/>
                </a:highlight>
                <a:latin typeface="Calibri"/>
                <a:ea typeface="Calibri"/>
                <a:cs typeface="Calibri"/>
                <a:sym typeface="Calibri"/>
              </a:rPr>
              <a:t>moving</a:t>
            </a:r>
            <a:r>
              <a:rPr lang="es-ES" sz="1600" b="1" dirty="0">
                <a:solidFill>
                  <a:srgbClr val="262626"/>
                </a:solidFill>
                <a:highlight>
                  <a:srgbClr val="FFC000"/>
                </a:highlight>
                <a:latin typeface="Calibri"/>
                <a:ea typeface="Calibri"/>
                <a:cs typeface="Calibri"/>
                <a:sym typeface="Calibri"/>
              </a:rPr>
              <a:t> </a:t>
            </a:r>
            <a:r>
              <a:rPr lang="es-ES" sz="1600" b="1" dirty="0" err="1">
                <a:solidFill>
                  <a:srgbClr val="262626"/>
                </a:solidFill>
                <a:highlight>
                  <a:srgbClr val="FFC000"/>
                </a:highlight>
                <a:latin typeface="Calibri"/>
                <a:ea typeface="Calibri"/>
                <a:cs typeface="Calibri"/>
                <a:sym typeface="Calibri"/>
              </a:rPr>
              <a:t>average</a:t>
            </a:r>
            <a:r>
              <a:rPr lang="es-ES" sz="1600" b="1" dirty="0">
                <a:solidFill>
                  <a:srgbClr val="262626"/>
                </a:solidFill>
                <a:highlight>
                  <a:srgbClr val="FFC000"/>
                </a:highlight>
                <a:latin typeface="Calibri"/>
                <a:ea typeface="Calibri"/>
                <a:cs typeface="Calibri"/>
                <a:sym typeface="Calibri"/>
              </a:rPr>
              <a:t> </a:t>
            </a:r>
            <a:r>
              <a:rPr lang="es-ES" sz="1600" b="1" dirty="0" err="1">
                <a:solidFill>
                  <a:srgbClr val="262626"/>
                </a:solidFill>
                <a:highlight>
                  <a:srgbClr val="FFC000"/>
                </a:highlight>
                <a:latin typeface="Calibri"/>
                <a:ea typeface="Calibri"/>
                <a:cs typeface="Calibri"/>
                <a:sym typeface="Calibri"/>
              </a:rPr>
              <a:t>model</a:t>
            </a:r>
            <a:r>
              <a:rPr lang="es-ES" sz="1600"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is an autoregression where the regressors are the error terms of each period t. The moving average model specifies that the output variable that depends linearly on the current value (and stochastic previous values)</a:t>
            </a: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lvl="0">
              <a:lnSpc>
                <a:spcPct val="115000"/>
              </a:lnSpc>
              <a:buClr>
                <a:schemeClr val="dk1"/>
              </a:buClr>
              <a:buSzPts val="1100"/>
            </a:pPr>
            <a:r>
              <a:rPr lang="en-US" sz="1600" dirty="0">
                <a:solidFill>
                  <a:srgbClr val="262626"/>
                </a:solidFill>
                <a:latin typeface="Calibri"/>
                <a:ea typeface="Calibri"/>
                <a:cs typeface="Calibri"/>
                <a:sym typeface="Calibri"/>
              </a:rPr>
              <a:t>Although they have a common name and some similarities, not to be confused with the concept of moving averages.
</a:t>
            </a: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dirty="0">
              <a:solidFill>
                <a:srgbClr val="26262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684" name="Google Shape;684;ge4c8079b5c_0_338"/>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685" name="Google Shape;685;ge4c8079b5c_0_338"/>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686" name="Google Shape;686;ge4c8079b5c_0_338"/>
          <p:cNvSpPr txBox="1"/>
          <p:nvPr/>
        </p:nvSpPr>
        <p:spPr>
          <a:xfrm>
            <a:off x="1207950" y="1178603"/>
            <a:ext cx="10807500" cy="553998"/>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MA MODELS: INTRODUCTION</a:t>
            </a:r>
            <a:endParaRPr sz="4000" b="1" dirty="0">
              <a:solidFill>
                <a:srgbClr val="000000"/>
              </a:solidFill>
              <a:latin typeface="Calibri"/>
              <a:ea typeface="Calibri"/>
              <a:cs typeface="Calibri"/>
              <a:sym typeface="Calibri"/>
            </a:endParaRPr>
          </a:p>
        </p:txBody>
      </p:sp>
      <p:sp>
        <p:nvSpPr>
          <p:cNvPr id="687" name="Google Shape;687;ge4c8079b5c_0_338"/>
          <p:cNvSpPr txBox="1"/>
          <p:nvPr/>
        </p:nvSpPr>
        <p:spPr>
          <a:xfrm>
            <a:off x="4879929" y="4712137"/>
            <a:ext cx="54054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rgbClr val="000000"/>
              </a:buClr>
              <a:buSzPts val="2400"/>
              <a:buFont typeface="Arial"/>
              <a:buNone/>
            </a:pPr>
            <a:r>
              <a:rPr lang="es-ES" sz="2400" b="1" i="1">
                <a:solidFill>
                  <a:schemeClr val="dk1"/>
                </a:solidFill>
                <a:latin typeface="Calibri"/>
                <a:ea typeface="Calibri"/>
                <a:cs typeface="Calibri"/>
                <a:sym typeface="Calibri"/>
              </a:rPr>
              <a:t>Y</a:t>
            </a:r>
            <a:r>
              <a:rPr lang="es-ES" b="1" i="1">
                <a:solidFill>
                  <a:schemeClr val="dk1"/>
                </a:solidFill>
                <a:latin typeface="Calibri"/>
                <a:ea typeface="Calibri"/>
                <a:cs typeface="Calibri"/>
                <a:sym typeface="Calibri"/>
              </a:rPr>
              <a:t>t</a:t>
            </a:r>
            <a:r>
              <a:rPr lang="es-ES" sz="2400" b="1" i="1">
                <a:solidFill>
                  <a:schemeClr val="dk1"/>
                </a:solidFill>
                <a:latin typeface="Calibri"/>
                <a:ea typeface="Calibri"/>
                <a:cs typeface="Calibri"/>
                <a:sym typeface="Calibri"/>
              </a:rPr>
              <a:t> = Θ</a:t>
            </a:r>
            <a:r>
              <a:rPr lang="es-ES" b="1" i="1">
                <a:solidFill>
                  <a:schemeClr val="dk1"/>
                </a:solidFill>
                <a:latin typeface="Calibri"/>
                <a:ea typeface="Calibri"/>
                <a:cs typeface="Calibri"/>
                <a:sym typeface="Calibri"/>
              </a:rPr>
              <a:t>1</a:t>
            </a:r>
            <a:r>
              <a:rPr lang="es-ES" sz="2400" b="1" i="1">
                <a:solidFill>
                  <a:schemeClr val="dk1"/>
                </a:solidFill>
                <a:latin typeface="Calibri"/>
                <a:ea typeface="Calibri"/>
                <a:cs typeface="Calibri"/>
                <a:sym typeface="Calibri"/>
              </a:rPr>
              <a:t>α</a:t>
            </a:r>
            <a:r>
              <a:rPr lang="es-ES" b="1" i="1">
                <a:solidFill>
                  <a:schemeClr val="dk1"/>
                </a:solidFill>
                <a:latin typeface="Calibri"/>
                <a:ea typeface="Calibri"/>
                <a:cs typeface="Calibri"/>
                <a:sym typeface="Calibri"/>
              </a:rPr>
              <a:t>t-1</a:t>
            </a:r>
            <a:r>
              <a:rPr lang="es-ES" sz="2400" b="1" i="1">
                <a:solidFill>
                  <a:schemeClr val="dk1"/>
                </a:solidFill>
                <a:latin typeface="Calibri"/>
                <a:ea typeface="Calibri"/>
                <a:cs typeface="Calibri"/>
                <a:sym typeface="Calibri"/>
              </a:rPr>
              <a:t> – Θ</a:t>
            </a:r>
            <a:r>
              <a:rPr lang="es-ES" b="1" i="1">
                <a:solidFill>
                  <a:schemeClr val="dk1"/>
                </a:solidFill>
                <a:latin typeface="Calibri"/>
                <a:ea typeface="Calibri"/>
                <a:cs typeface="Calibri"/>
                <a:sym typeface="Calibri"/>
              </a:rPr>
              <a:t>2</a:t>
            </a:r>
            <a:r>
              <a:rPr lang="es-ES" sz="2400" b="1" i="1">
                <a:solidFill>
                  <a:schemeClr val="dk1"/>
                </a:solidFill>
                <a:latin typeface="Calibri"/>
                <a:ea typeface="Calibri"/>
                <a:cs typeface="Calibri"/>
                <a:sym typeface="Calibri"/>
              </a:rPr>
              <a:t>α</a:t>
            </a:r>
            <a:r>
              <a:rPr lang="es-ES" b="1" i="1">
                <a:solidFill>
                  <a:schemeClr val="dk1"/>
                </a:solidFill>
                <a:latin typeface="Calibri"/>
                <a:ea typeface="Calibri"/>
                <a:cs typeface="Calibri"/>
                <a:sym typeface="Calibri"/>
              </a:rPr>
              <a:t>t-2</a:t>
            </a:r>
            <a:r>
              <a:rPr lang="es-ES" sz="2400" b="1" i="1">
                <a:solidFill>
                  <a:schemeClr val="dk1"/>
                </a:solidFill>
                <a:latin typeface="Calibri"/>
                <a:ea typeface="Calibri"/>
                <a:cs typeface="Calibri"/>
                <a:sym typeface="Calibri"/>
              </a:rPr>
              <a:t> – Θ</a:t>
            </a:r>
            <a:r>
              <a:rPr lang="es-ES" b="1" i="1">
                <a:solidFill>
                  <a:schemeClr val="dk1"/>
                </a:solidFill>
                <a:latin typeface="Calibri"/>
                <a:ea typeface="Calibri"/>
                <a:cs typeface="Calibri"/>
                <a:sym typeface="Calibri"/>
              </a:rPr>
              <a:t>3</a:t>
            </a:r>
            <a:r>
              <a:rPr lang="es-ES" sz="2400" b="1" i="1">
                <a:solidFill>
                  <a:schemeClr val="dk1"/>
                </a:solidFill>
                <a:latin typeface="Calibri"/>
                <a:ea typeface="Calibri"/>
                <a:cs typeface="Calibri"/>
                <a:sym typeface="Calibri"/>
              </a:rPr>
              <a:t>α</a:t>
            </a:r>
            <a:r>
              <a:rPr lang="es-ES" b="1" i="1">
                <a:solidFill>
                  <a:schemeClr val="dk1"/>
                </a:solidFill>
                <a:latin typeface="Calibri"/>
                <a:ea typeface="Calibri"/>
                <a:cs typeface="Calibri"/>
                <a:sym typeface="Calibri"/>
              </a:rPr>
              <a:t>t-3</a:t>
            </a:r>
            <a:r>
              <a:rPr lang="es-ES" sz="2400" b="1" i="1">
                <a:solidFill>
                  <a:schemeClr val="dk1"/>
                </a:solidFill>
                <a:latin typeface="Calibri"/>
                <a:ea typeface="Calibri"/>
                <a:cs typeface="Calibri"/>
                <a:sym typeface="Calibri"/>
              </a:rPr>
              <a:t> + α</a:t>
            </a:r>
            <a:r>
              <a:rPr lang="es-ES" b="1" i="1">
                <a:solidFill>
                  <a:schemeClr val="dk1"/>
                </a:solidFill>
                <a:latin typeface="Calibri"/>
                <a:ea typeface="Calibri"/>
                <a:cs typeface="Calibri"/>
                <a:sym typeface="Calibri"/>
              </a:rPr>
              <a:t>t</a:t>
            </a:r>
            <a:endParaRPr sz="2400" b="1" i="1">
              <a:solidFill>
                <a:srgbClr val="7F7F7F"/>
              </a:solidFill>
              <a:latin typeface="Calibri"/>
              <a:ea typeface="Calibri"/>
              <a:cs typeface="Calibri"/>
              <a:sym typeface="Calibri"/>
            </a:endParaRPr>
          </a:p>
        </p:txBody>
      </p:sp>
      <p:pic>
        <p:nvPicPr>
          <p:cNvPr id="688" name="Google Shape;688;ge4c8079b5c_0_338"/>
          <p:cNvPicPr preferRelativeResize="0"/>
          <p:nvPr/>
        </p:nvPicPr>
        <p:blipFill>
          <a:blip r:embed="rId5">
            <a:alphaModFix/>
          </a:blip>
          <a:stretch>
            <a:fillRect/>
          </a:stretch>
        </p:blipFill>
        <p:spPr>
          <a:xfrm>
            <a:off x="1324900" y="2132251"/>
            <a:ext cx="2289500" cy="1717125"/>
          </a:xfrm>
          <a:prstGeom prst="rect">
            <a:avLst/>
          </a:prstGeom>
          <a:noFill/>
          <a:ln>
            <a:noFill/>
          </a:ln>
        </p:spPr>
      </p:pic>
      <p:pic>
        <p:nvPicPr>
          <p:cNvPr id="689" name="Google Shape;689;ge4c8079b5c_0_338"/>
          <p:cNvPicPr preferRelativeResize="0"/>
          <p:nvPr/>
        </p:nvPicPr>
        <p:blipFill>
          <a:blip r:embed="rId6">
            <a:alphaModFix/>
          </a:blip>
          <a:stretch>
            <a:fillRect/>
          </a:stretch>
        </p:blipFill>
        <p:spPr>
          <a:xfrm>
            <a:off x="811150" y="4045200"/>
            <a:ext cx="3520800" cy="1582275"/>
          </a:xfrm>
          <a:prstGeom prst="rect">
            <a:avLst/>
          </a:prstGeom>
          <a:noFill/>
          <a:ln>
            <a:noFill/>
          </a:ln>
        </p:spPr>
      </p:pic>
      <p:sp>
        <p:nvSpPr>
          <p:cNvPr id="690" name="Google Shape;690;ge4c8079b5c_0_338"/>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691" name="Google Shape;691;ge4c8079b5c_0_338"/>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692" name="Google Shape;692;ge4c8079b5c_0_338"/>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ge4c8079b5c_0_351"/>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698" name="Google Shape;698;ge4c8079b5c_0_351"/>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699" name="Google Shape;699;ge4c8079b5c_0_351"/>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MA MODELS: </a:t>
            </a:r>
            <a:r>
              <a:rPr lang="es-ES" sz="3600" b="1" dirty="0">
                <a:latin typeface="Calibri"/>
                <a:ea typeface="Calibri"/>
                <a:cs typeface="Calibri"/>
                <a:sym typeface="Calibri"/>
              </a:rPr>
              <a:t>EXAMPLE</a:t>
            </a:r>
            <a:endParaRPr sz="4000" b="1" dirty="0">
              <a:solidFill>
                <a:srgbClr val="000000"/>
              </a:solidFill>
              <a:latin typeface="Calibri"/>
              <a:ea typeface="Calibri"/>
              <a:cs typeface="Calibri"/>
              <a:sym typeface="Calibri"/>
            </a:endParaRPr>
          </a:p>
        </p:txBody>
      </p:sp>
      <p:graphicFrame>
        <p:nvGraphicFramePr>
          <p:cNvPr id="700" name="Google Shape;700;ge4c8079b5c_0_351"/>
          <p:cNvGraphicFramePr/>
          <p:nvPr>
            <p:extLst>
              <p:ext uri="{D42A27DB-BD31-4B8C-83A1-F6EECF244321}">
                <p14:modId xmlns:p14="http://schemas.microsoft.com/office/powerpoint/2010/main" val="4217718945"/>
              </p:ext>
            </p:extLst>
          </p:nvPr>
        </p:nvGraphicFramePr>
        <p:xfrm>
          <a:off x="6083863" y="2419163"/>
          <a:ext cx="5786775" cy="3361225"/>
        </p:xfrm>
        <a:graphic>
          <a:graphicData uri="http://schemas.openxmlformats.org/drawingml/2006/table">
            <a:tbl>
              <a:tblPr>
                <a:noFill/>
                <a:tableStyleId>{34923B6A-13FD-4123-8D1E-8A22893EA774}</a:tableStyleId>
              </a:tblPr>
              <a:tblGrid>
                <a:gridCol w="386125">
                  <a:extLst>
                    <a:ext uri="{9D8B030D-6E8A-4147-A177-3AD203B41FA5}">
                      <a16:colId xmlns:a16="http://schemas.microsoft.com/office/drawing/2014/main" val="20000"/>
                    </a:ext>
                  </a:extLst>
                </a:gridCol>
                <a:gridCol w="2134750">
                  <a:extLst>
                    <a:ext uri="{9D8B030D-6E8A-4147-A177-3AD203B41FA5}">
                      <a16:colId xmlns:a16="http://schemas.microsoft.com/office/drawing/2014/main" val="20001"/>
                    </a:ext>
                  </a:extLst>
                </a:gridCol>
                <a:gridCol w="1632950">
                  <a:extLst>
                    <a:ext uri="{9D8B030D-6E8A-4147-A177-3AD203B41FA5}">
                      <a16:colId xmlns:a16="http://schemas.microsoft.com/office/drawing/2014/main" val="20002"/>
                    </a:ext>
                  </a:extLst>
                </a:gridCol>
                <a:gridCol w="1632950">
                  <a:extLst>
                    <a:ext uri="{9D8B030D-6E8A-4147-A177-3AD203B41FA5}">
                      <a16:colId xmlns:a16="http://schemas.microsoft.com/office/drawing/2014/main" val="20003"/>
                    </a:ext>
                  </a:extLst>
                </a:gridCol>
              </a:tblGrid>
              <a:tr h="480175">
                <a:tc>
                  <a:txBody>
                    <a:bodyPr/>
                    <a:lstStyle/>
                    <a:p>
                      <a:pPr marL="0" lvl="0" indent="0" algn="ctr" rtl="0">
                        <a:spcBef>
                          <a:spcPts val="0"/>
                        </a:spcBef>
                        <a:spcAft>
                          <a:spcPts val="0"/>
                        </a:spcAft>
                        <a:buNone/>
                      </a:pPr>
                      <a:r>
                        <a:rPr lang="es-ES" sz="1600" b="1"/>
                        <a:t>N</a:t>
                      </a:r>
                      <a:endParaRPr sz="1600" b="1"/>
                    </a:p>
                  </a:txBody>
                  <a:tcPr marL="91425" marR="91425" marT="91425" marB="91425">
                    <a:solidFill>
                      <a:schemeClr val="lt2"/>
                    </a:solidFill>
                  </a:tcPr>
                </a:tc>
                <a:tc>
                  <a:txBody>
                    <a:bodyPr/>
                    <a:lstStyle/>
                    <a:p>
                      <a:pPr marL="0" lvl="0" indent="0" algn="ctr" rtl="0">
                        <a:spcBef>
                          <a:spcPts val="0"/>
                        </a:spcBef>
                        <a:spcAft>
                          <a:spcPts val="0"/>
                        </a:spcAft>
                        <a:buNone/>
                      </a:pPr>
                      <a:r>
                        <a:rPr lang="es-ES" sz="1600" b="1" dirty="0" err="1"/>
                        <a:t>Estimated</a:t>
                      </a:r>
                      <a:r>
                        <a:rPr lang="es-ES" sz="1600" b="1" dirty="0"/>
                        <a:t> </a:t>
                      </a:r>
                      <a:r>
                        <a:rPr lang="es-ES" sz="1600" b="1" dirty="0" err="1"/>
                        <a:t>Value</a:t>
                      </a:r>
                      <a:endParaRPr sz="1600" b="1" dirty="0"/>
                    </a:p>
                  </a:txBody>
                  <a:tcPr marL="91425" marR="91425" marT="91425" marB="91425">
                    <a:solidFill>
                      <a:schemeClr val="lt2"/>
                    </a:solidFill>
                  </a:tcPr>
                </a:tc>
                <a:tc>
                  <a:txBody>
                    <a:bodyPr/>
                    <a:lstStyle/>
                    <a:p>
                      <a:pPr marL="0" lvl="0" indent="0" algn="ctr" rtl="0">
                        <a:spcBef>
                          <a:spcPts val="0"/>
                        </a:spcBef>
                        <a:spcAft>
                          <a:spcPts val="0"/>
                        </a:spcAft>
                        <a:buNone/>
                      </a:pPr>
                      <a:r>
                        <a:rPr lang="es-ES" sz="1600" b="1" dirty="0"/>
                        <a:t>Real </a:t>
                      </a:r>
                      <a:r>
                        <a:rPr lang="es-ES" sz="1600" b="1" dirty="0" err="1"/>
                        <a:t>Value</a:t>
                      </a:r>
                      <a:endParaRPr sz="1600" b="1" dirty="0"/>
                    </a:p>
                  </a:txBody>
                  <a:tcPr marL="91425" marR="91425" marT="91425" marB="91425">
                    <a:solidFill>
                      <a:schemeClr val="lt2"/>
                    </a:solidFill>
                  </a:tcPr>
                </a:tc>
                <a:tc>
                  <a:txBody>
                    <a:bodyPr/>
                    <a:lstStyle/>
                    <a:p>
                      <a:pPr marL="0" lvl="0" indent="0" algn="ctr" rtl="0">
                        <a:spcBef>
                          <a:spcPts val="0"/>
                        </a:spcBef>
                        <a:spcAft>
                          <a:spcPts val="0"/>
                        </a:spcAft>
                        <a:buNone/>
                      </a:pPr>
                      <a:r>
                        <a:rPr lang="es-ES" sz="1600" b="1"/>
                        <a:t>Error</a:t>
                      </a:r>
                      <a:endParaRPr sz="1600" b="1"/>
                    </a:p>
                  </a:txBody>
                  <a:tcPr marL="91425" marR="91425" marT="91425" marB="91425">
                    <a:solidFill>
                      <a:schemeClr val="lt2"/>
                    </a:solidFill>
                  </a:tcPr>
                </a:tc>
                <a:extLst>
                  <a:ext uri="{0D108BD9-81ED-4DB2-BD59-A6C34878D82A}">
                    <a16:rowId xmlns:a16="http://schemas.microsoft.com/office/drawing/2014/main" val="10000"/>
                  </a:ext>
                </a:extLst>
              </a:tr>
              <a:tr h="480175">
                <a:tc>
                  <a:txBody>
                    <a:bodyPr/>
                    <a:lstStyle/>
                    <a:p>
                      <a:pPr marL="0" lvl="0" indent="0" algn="ctr" rtl="0">
                        <a:spcBef>
                          <a:spcPts val="0"/>
                        </a:spcBef>
                        <a:spcAft>
                          <a:spcPts val="0"/>
                        </a:spcAft>
                        <a:buNone/>
                      </a:pPr>
                      <a:r>
                        <a:rPr lang="es-ES" sz="1600"/>
                        <a:t>1</a:t>
                      </a:r>
                      <a:endParaRPr sz="1600"/>
                    </a:p>
                  </a:txBody>
                  <a:tcPr marL="91425" marR="91425" marT="91425" marB="91425">
                    <a:solidFill>
                      <a:srgbClr val="FFC248">
                        <a:alpha val="37500"/>
                      </a:srgbClr>
                    </a:solidFill>
                  </a:tcPr>
                </a:tc>
                <a:tc>
                  <a:txBody>
                    <a:bodyPr/>
                    <a:lstStyle/>
                    <a:p>
                      <a:pPr marL="0" lvl="0" indent="0" algn="ctr" rtl="0">
                        <a:spcBef>
                          <a:spcPts val="0"/>
                        </a:spcBef>
                        <a:spcAft>
                          <a:spcPts val="0"/>
                        </a:spcAft>
                        <a:buNone/>
                      </a:pPr>
                      <a:r>
                        <a:rPr lang="es-ES" sz="1600"/>
                        <a:t>10,00</a:t>
                      </a:r>
                      <a:endParaRPr sz="1600"/>
                    </a:p>
                  </a:txBody>
                  <a:tcPr marL="91425" marR="91425" marT="91425" marB="91425"/>
                </a:tc>
                <a:tc>
                  <a:txBody>
                    <a:bodyPr/>
                    <a:lstStyle/>
                    <a:p>
                      <a:pPr marL="0" lvl="0" indent="0" algn="ctr" rtl="0">
                        <a:spcBef>
                          <a:spcPts val="0"/>
                        </a:spcBef>
                        <a:spcAft>
                          <a:spcPts val="0"/>
                        </a:spcAft>
                        <a:buNone/>
                      </a:pPr>
                      <a:r>
                        <a:rPr lang="es-ES" sz="1600"/>
                        <a:t>11</a:t>
                      </a:r>
                      <a:endParaRPr sz="1600"/>
                    </a:p>
                  </a:txBody>
                  <a:tcPr marL="91425" marR="91425" marT="91425" marB="91425"/>
                </a:tc>
                <a:tc>
                  <a:txBody>
                    <a:bodyPr/>
                    <a:lstStyle/>
                    <a:p>
                      <a:pPr marL="0" lvl="0" indent="0" algn="ctr" rtl="0">
                        <a:spcBef>
                          <a:spcPts val="0"/>
                        </a:spcBef>
                        <a:spcAft>
                          <a:spcPts val="0"/>
                        </a:spcAft>
                        <a:buNone/>
                      </a:pPr>
                      <a:r>
                        <a:rPr lang="es-ES" sz="1600"/>
                        <a:t>1</a:t>
                      </a:r>
                      <a:endParaRPr sz="1600"/>
                    </a:p>
                  </a:txBody>
                  <a:tcPr marL="91425" marR="91425" marT="91425" marB="91425"/>
                </a:tc>
                <a:extLst>
                  <a:ext uri="{0D108BD9-81ED-4DB2-BD59-A6C34878D82A}">
                    <a16:rowId xmlns:a16="http://schemas.microsoft.com/office/drawing/2014/main" val="10001"/>
                  </a:ext>
                </a:extLst>
              </a:tr>
              <a:tr h="480175">
                <a:tc>
                  <a:txBody>
                    <a:bodyPr/>
                    <a:lstStyle/>
                    <a:p>
                      <a:pPr marL="0" lvl="0" indent="0" algn="ctr" rtl="0">
                        <a:spcBef>
                          <a:spcPts val="0"/>
                        </a:spcBef>
                        <a:spcAft>
                          <a:spcPts val="0"/>
                        </a:spcAft>
                        <a:buNone/>
                      </a:pPr>
                      <a:r>
                        <a:rPr lang="es-ES" sz="1600"/>
                        <a:t>2</a:t>
                      </a:r>
                      <a:endParaRPr sz="1600"/>
                    </a:p>
                  </a:txBody>
                  <a:tcPr marL="91425" marR="91425" marT="91425" marB="91425">
                    <a:solidFill>
                      <a:srgbClr val="FFC248">
                        <a:alpha val="37500"/>
                      </a:srgbClr>
                    </a:solidFill>
                  </a:tcPr>
                </a:tc>
                <a:tc>
                  <a:txBody>
                    <a:bodyPr/>
                    <a:lstStyle/>
                    <a:p>
                      <a:pPr marL="0" lvl="0" indent="0" algn="ctr" rtl="0">
                        <a:spcBef>
                          <a:spcPts val="0"/>
                        </a:spcBef>
                        <a:spcAft>
                          <a:spcPts val="0"/>
                        </a:spcAft>
                        <a:buNone/>
                      </a:pPr>
                      <a:r>
                        <a:rPr lang="es-ES" sz="1600"/>
                        <a:t>10,50</a:t>
                      </a:r>
                      <a:endParaRPr sz="1600"/>
                    </a:p>
                  </a:txBody>
                  <a:tcPr marL="91425" marR="91425" marT="91425" marB="91425"/>
                </a:tc>
                <a:tc>
                  <a:txBody>
                    <a:bodyPr/>
                    <a:lstStyle/>
                    <a:p>
                      <a:pPr marL="0" lvl="0" indent="0" algn="ctr" rtl="0">
                        <a:spcBef>
                          <a:spcPts val="0"/>
                        </a:spcBef>
                        <a:spcAft>
                          <a:spcPts val="0"/>
                        </a:spcAft>
                        <a:buNone/>
                      </a:pPr>
                      <a:r>
                        <a:rPr lang="es-ES" sz="1600"/>
                        <a:t>13,00</a:t>
                      </a:r>
                      <a:endParaRPr sz="1600"/>
                    </a:p>
                  </a:txBody>
                  <a:tcPr marL="91425" marR="91425" marT="91425" marB="91425"/>
                </a:tc>
                <a:tc>
                  <a:txBody>
                    <a:bodyPr/>
                    <a:lstStyle/>
                    <a:p>
                      <a:pPr marL="0" lvl="0" indent="0" algn="ctr" rtl="0">
                        <a:spcBef>
                          <a:spcPts val="0"/>
                        </a:spcBef>
                        <a:spcAft>
                          <a:spcPts val="0"/>
                        </a:spcAft>
                        <a:buNone/>
                      </a:pPr>
                      <a:r>
                        <a:rPr lang="es-ES" sz="1600"/>
                        <a:t>2.50</a:t>
                      </a:r>
                      <a:endParaRPr sz="1600"/>
                    </a:p>
                  </a:txBody>
                  <a:tcPr marL="91425" marR="91425" marT="91425" marB="91425"/>
                </a:tc>
                <a:extLst>
                  <a:ext uri="{0D108BD9-81ED-4DB2-BD59-A6C34878D82A}">
                    <a16:rowId xmlns:a16="http://schemas.microsoft.com/office/drawing/2014/main" val="10002"/>
                  </a:ext>
                </a:extLst>
              </a:tr>
              <a:tr h="480175">
                <a:tc>
                  <a:txBody>
                    <a:bodyPr/>
                    <a:lstStyle/>
                    <a:p>
                      <a:pPr marL="0" lvl="0" indent="0" algn="ctr" rtl="0">
                        <a:spcBef>
                          <a:spcPts val="0"/>
                        </a:spcBef>
                        <a:spcAft>
                          <a:spcPts val="0"/>
                        </a:spcAft>
                        <a:buNone/>
                      </a:pPr>
                      <a:r>
                        <a:rPr lang="es-ES" sz="1600"/>
                        <a:t>3</a:t>
                      </a:r>
                      <a:endParaRPr sz="1600"/>
                    </a:p>
                  </a:txBody>
                  <a:tcPr marL="91425" marR="91425" marT="91425" marB="91425">
                    <a:solidFill>
                      <a:srgbClr val="FFC248">
                        <a:alpha val="37500"/>
                      </a:srgbClr>
                    </a:solidFill>
                  </a:tcPr>
                </a:tc>
                <a:tc>
                  <a:txBody>
                    <a:bodyPr/>
                    <a:lstStyle/>
                    <a:p>
                      <a:pPr marL="0" lvl="0" indent="0" algn="ctr" rtl="0">
                        <a:spcBef>
                          <a:spcPts val="0"/>
                        </a:spcBef>
                        <a:spcAft>
                          <a:spcPts val="0"/>
                        </a:spcAft>
                        <a:buNone/>
                      </a:pPr>
                      <a:r>
                        <a:rPr lang="es-ES" sz="1600"/>
                        <a:t>11,25</a:t>
                      </a:r>
                      <a:endParaRPr sz="1600"/>
                    </a:p>
                  </a:txBody>
                  <a:tcPr marL="91425" marR="91425" marT="91425" marB="91425"/>
                </a:tc>
                <a:tc>
                  <a:txBody>
                    <a:bodyPr/>
                    <a:lstStyle/>
                    <a:p>
                      <a:pPr marL="0" lvl="0" indent="0" algn="ctr" rtl="0">
                        <a:spcBef>
                          <a:spcPts val="0"/>
                        </a:spcBef>
                        <a:spcAft>
                          <a:spcPts val="0"/>
                        </a:spcAft>
                        <a:buNone/>
                      </a:pPr>
                      <a:r>
                        <a:rPr lang="es-ES" sz="1600"/>
                        <a:t>9,99</a:t>
                      </a:r>
                      <a:endParaRPr sz="1600"/>
                    </a:p>
                  </a:txBody>
                  <a:tcPr marL="91425" marR="91425" marT="91425" marB="91425"/>
                </a:tc>
                <a:tc>
                  <a:txBody>
                    <a:bodyPr/>
                    <a:lstStyle/>
                    <a:p>
                      <a:pPr marL="0" lvl="0" indent="0" algn="ctr" rtl="0">
                        <a:spcBef>
                          <a:spcPts val="0"/>
                        </a:spcBef>
                        <a:spcAft>
                          <a:spcPts val="0"/>
                        </a:spcAft>
                        <a:buNone/>
                      </a:pPr>
                      <a:r>
                        <a:rPr lang="es-ES" sz="1600"/>
                        <a:t>-2,25</a:t>
                      </a:r>
                      <a:endParaRPr sz="1600"/>
                    </a:p>
                  </a:txBody>
                  <a:tcPr marL="91425" marR="91425" marT="91425" marB="91425"/>
                </a:tc>
                <a:extLst>
                  <a:ext uri="{0D108BD9-81ED-4DB2-BD59-A6C34878D82A}">
                    <a16:rowId xmlns:a16="http://schemas.microsoft.com/office/drawing/2014/main" val="10003"/>
                  </a:ext>
                </a:extLst>
              </a:tr>
              <a:tr h="480175">
                <a:tc>
                  <a:txBody>
                    <a:bodyPr/>
                    <a:lstStyle/>
                    <a:p>
                      <a:pPr marL="0" lvl="0" indent="0" algn="ctr" rtl="0">
                        <a:spcBef>
                          <a:spcPts val="0"/>
                        </a:spcBef>
                        <a:spcAft>
                          <a:spcPts val="0"/>
                        </a:spcAft>
                        <a:buNone/>
                      </a:pPr>
                      <a:r>
                        <a:rPr lang="es-ES" sz="1600"/>
                        <a:t>4</a:t>
                      </a:r>
                      <a:endParaRPr sz="1600"/>
                    </a:p>
                  </a:txBody>
                  <a:tcPr marL="91425" marR="91425" marT="91425" marB="91425">
                    <a:solidFill>
                      <a:srgbClr val="FFC248">
                        <a:alpha val="37500"/>
                      </a:srgbClr>
                    </a:solidFill>
                  </a:tcPr>
                </a:tc>
                <a:tc>
                  <a:txBody>
                    <a:bodyPr/>
                    <a:lstStyle/>
                    <a:p>
                      <a:pPr marL="0" lvl="0" indent="0" algn="ctr" rtl="0">
                        <a:spcBef>
                          <a:spcPts val="0"/>
                        </a:spcBef>
                        <a:spcAft>
                          <a:spcPts val="0"/>
                        </a:spcAft>
                        <a:buNone/>
                      </a:pPr>
                      <a:r>
                        <a:rPr lang="es-ES" sz="1600"/>
                        <a:t>8.88</a:t>
                      </a:r>
                      <a:endParaRPr sz="1600"/>
                    </a:p>
                  </a:txBody>
                  <a:tcPr marL="91425" marR="91425" marT="91425" marB="91425"/>
                </a:tc>
                <a:tc>
                  <a:txBody>
                    <a:bodyPr/>
                    <a:lstStyle/>
                    <a:p>
                      <a:pPr marL="0" lvl="0" indent="0" algn="ctr" rtl="0">
                        <a:spcBef>
                          <a:spcPts val="0"/>
                        </a:spcBef>
                        <a:spcAft>
                          <a:spcPts val="0"/>
                        </a:spcAft>
                        <a:buNone/>
                      </a:pPr>
                      <a:r>
                        <a:rPr lang="es-ES" sz="1600"/>
                        <a:t>10,00</a:t>
                      </a:r>
                      <a:endParaRPr sz="1600"/>
                    </a:p>
                  </a:txBody>
                  <a:tcPr marL="91425" marR="91425" marT="91425" marB="91425"/>
                </a:tc>
                <a:tc>
                  <a:txBody>
                    <a:bodyPr/>
                    <a:lstStyle/>
                    <a:p>
                      <a:pPr marL="0" lvl="0" indent="0" algn="ctr" rtl="0">
                        <a:spcBef>
                          <a:spcPts val="0"/>
                        </a:spcBef>
                        <a:spcAft>
                          <a:spcPts val="0"/>
                        </a:spcAft>
                        <a:buNone/>
                      </a:pPr>
                      <a:r>
                        <a:rPr lang="es-ES" sz="1600"/>
                        <a:t>1,13</a:t>
                      </a:r>
                      <a:endParaRPr sz="1600"/>
                    </a:p>
                  </a:txBody>
                  <a:tcPr marL="91425" marR="91425" marT="91425" marB="91425"/>
                </a:tc>
                <a:extLst>
                  <a:ext uri="{0D108BD9-81ED-4DB2-BD59-A6C34878D82A}">
                    <a16:rowId xmlns:a16="http://schemas.microsoft.com/office/drawing/2014/main" val="10004"/>
                  </a:ext>
                </a:extLst>
              </a:tr>
              <a:tr h="480175">
                <a:tc>
                  <a:txBody>
                    <a:bodyPr/>
                    <a:lstStyle/>
                    <a:p>
                      <a:pPr marL="0" lvl="0" indent="0" algn="ctr" rtl="0">
                        <a:spcBef>
                          <a:spcPts val="0"/>
                        </a:spcBef>
                        <a:spcAft>
                          <a:spcPts val="0"/>
                        </a:spcAft>
                        <a:buNone/>
                      </a:pPr>
                      <a:r>
                        <a:rPr lang="es-ES" sz="1600"/>
                        <a:t>5</a:t>
                      </a:r>
                      <a:endParaRPr sz="1600"/>
                    </a:p>
                  </a:txBody>
                  <a:tcPr marL="91425" marR="91425" marT="91425" marB="91425">
                    <a:solidFill>
                      <a:srgbClr val="FFC248">
                        <a:alpha val="37500"/>
                      </a:srgbClr>
                    </a:solidFill>
                  </a:tcPr>
                </a:tc>
                <a:tc>
                  <a:txBody>
                    <a:bodyPr/>
                    <a:lstStyle/>
                    <a:p>
                      <a:pPr marL="0" lvl="0" indent="0" algn="ctr" rtl="0">
                        <a:spcBef>
                          <a:spcPts val="0"/>
                        </a:spcBef>
                        <a:spcAft>
                          <a:spcPts val="0"/>
                        </a:spcAft>
                        <a:buNone/>
                      </a:pPr>
                      <a:r>
                        <a:rPr lang="es-ES" sz="1600"/>
                        <a:t>10,56</a:t>
                      </a:r>
                      <a:endParaRPr sz="1600"/>
                    </a:p>
                  </a:txBody>
                  <a:tcPr marL="91425" marR="91425" marT="91425" marB="91425"/>
                </a:tc>
                <a:tc>
                  <a:txBody>
                    <a:bodyPr/>
                    <a:lstStyle/>
                    <a:p>
                      <a:pPr marL="0" lvl="0" indent="0" algn="ctr" rtl="0">
                        <a:spcBef>
                          <a:spcPts val="0"/>
                        </a:spcBef>
                        <a:spcAft>
                          <a:spcPts val="0"/>
                        </a:spcAft>
                        <a:buNone/>
                      </a:pPr>
                      <a:r>
                        <a:rPr lang="es-ES" sz="1600"/>
                        <a:t>9,99</a:t>
                      </a:r>
                      <a:endParaRPr sz="1600"/>
                    </a:p>
                  </a:txBody>
                  <a:tcPr marL="91425" marR="91425" marT="91425" marB="91425"/>
                </a:tc>
                <a:tc>
                  <a:txBody>
                    <a:bodyPr/>
                    <a:lstStyle/>
                    <a:p>
                      <a:pPr marL="0" lvl="0" indent="0" algn="ctr" rtl="0">
                        <a:spcBef>
                          <a:spcPts val="0"/>
                        </a:spcBef>
                        <a:spcAft>
                          <a:spcPts val="0"/>
                        </a:spcAft>
                        <a:buNone/>
                      </a:pPr>
                      <a:r>
                        <a:rPr lang="es-ES" sz="1600"/>
                        <a:t>-1,56</a:t>
                      </a:r>
                      <a:endParaRPr sz="1600"/>
                    </a:p>
                  </a:txBody>
                  <a:tcPr marL="91425" marR="91425" marT="91425" marB="91425"/>
                </a:tc>
                <a:extLst>
                  <a:ext uri="{0D108BD9-81ED-4DB2-BD59-A6C34878D82A}">
                    <a16:rowId xmlns:a16="http://schemas.microsoft.com/office/drawing/2014/main" val="10005"/>
                  </a:ext>
                </a:extLst>
              </a:tr>
              <a:tr h="480175">
                <a:tc>
                  <a:txBody>
                    <a:bodyPr/>
                    <a:lstStyle/>
                    <a:p>
                      <a:pPr marL="0" lvl="0" indent="0" algn="ctr" rtl="0">
                        <a:spcBef>
                          <a:spcPts val="0"/>
                        </a:spcBef>
                        <a:spcAft>
                          <a:spcPts val="0"/>
                        </a:spcAft>
                        <a:buNone/>
                      </a:pPr>
                      <a:r>
                        <a:rPr lang="es-ES" sz="1600"/>
                        <a:t>6</a:t>
                      </a:r>
                      <a:endParaRPr sz="1600"/>
                    </a:p>
                  </a:txBody>
                  <a:tcPr marL="91425" marR="91425" marT="91425" marB="91425">
                    <a:solidFill>
                      <a:srgbClr val="FFC248">
                        <a:alpha val="37500"/>
                      </a:srgbClr>
                    </a:solidFill>
                  </a:tcPr>
                </a:tc>
                <a:tc>
                  <a:txBody>
                    <a:bodyPr/>
                    <a:lstStyle/>
                    <a:p>
                      <a:pPr marL="0" lvl="0" indent="0" algn="ctr" rtl="0">
                        <a:spcBef>
                          <a:spcPts val="0"/>
                        </a:spcBef>
                        <a:spcAft>
                          <a:spcPts val="0"/>
                        </a:spcAft>
                        <a:buNone/>
                      </a:pPr>
                      <a:r>
                        <a:rPr lang="es-ES" sz="1600" dirty="0"/>
                        <a:t>10,89</a:t>
                      </a:r>
                      <a:endParaRPr sz="1600" dirty="0"/>
                    </a:p>
                  </a:txBody>
                  <a:tcPr marL="91425" marR="91425" marT="91425" marB="91425"/>
                </a:tc>
                <a:tc>
                  <a:txBody>
                    <a:bodyPr/>
                    <a:lstStyle/>
                    <a:p>
                      <a:pPr marL="0" lvl="0" indent="0" algn="ctr" rtl="0">
                        <a:spcBef>
                          <a:spcPts val="0"/>
                        </a:spcBef>
                        <a:spcAft>
                          <a:spcPts val="0"/>
                        </a:spcAft>
                        <a:buNone/>
                      </a:pPr>
                      <a:r>
                        <a:rPr lang="es-ES" sz="1600"/>
                        <a:t>12,00</a:t>
                      </a:r>
                      <a:endParaRPr sz="1600"/>
                    </a:p>
                  </a:txBody>
                  <a:tcPr marL="91425" marR="91425" marT="91425" marB="91425"/>
                </a:tc>
                <a:tc>
                  <a:txBody>
                    <a:bodyPr/>
                    <a:lstStyle/>
                    <a:p>
                      <a:pPr marL="0" lvl="0" indent="0" algn="ctr" rtl="0">
                        <a:spcBef>
                          <a:spcPts val="0"/>
                        </a:spcBef>
                        <a:spcAft>
                          <a:spcPts val="0"/>
                        </a:spcAft>
                        <a:buNone/>
                      </a:pPr>
                      <a:r>
                        <a:rPr lang="es-ES" sz="1600" dirty="0"/>
                        <a:t>1,11</a:t>
                      </a:r>
                      <a:endParaRPr sz="1600" dirty="0"/>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701" name="Google Shape;701;ge4c8079b5c_0_351"/>
          <p:cNvGraphicFramePr/>
          <p:nvPr>
            <p:extLst>
              <p:ext uri="{D42A27DB-BD31-4B8C-83A1-F6EECF244321}">
                <p14:modId xmlns:p14="http://schemas.microsoft.com/office/powerpoint/2010/main" val="1722194550"/>
              </p:ext>
            </p:extLst>
          </p:nvPr>
        </p:nvGraphicFramePr>
        <p:xfrm>
          <a:off x="652260" y="2633732"/>
          <a:ext cx="1934875" cy="2410810"/>
        </p:xfrm>
        <a:graphic>
          <a:graphicData uri="http://schemas.openxmlformats.org/drawingml/2006/table">
            <a:tbl>
              <a:tblPr firstRow="1" bandRow="1">
                <a:noFill/>
                <a:tableStyleId>{2FB25FFC-CB03-4351-9EE2-0D3C820F9C58}</a:tableStyleId>
              </a:tblPr>
              <a:tblGrid>
                <a:gridCol w="873400">
                  <a:extLst>
                    <a:ext uri="{9D8B030D-6E8A-4147-A177-3AD203B41FA5}">
                      <a16:colId xmlns:a16="http://schemas.microsoft.com/office/drawing/2014/main" val="20000"/>
                    </a:ext>
                  </a:extLst>
                </a:gridCol>
                <a:gridCol w="1061475">
                  <a:extLst>
                    <a:ext uri="{9D8B030D-6E8A-4147-A177-3AD203B41FA5}">
                      <a16:colId xmlns:a16="http://schemas.microsoft.com/office/drawing/2014/main" val="20001"/>
                    </a:ext>
                  </a:extLst>
                </a:gridCol>
              </a:tblGrid>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u="none" strike="noStrike" cap="none" dirty="0"/>
                        <a:t>Date</a:t>
                      </a:r>
                      <a:endParaRPr b="1" u="none" strike="noStrike" cap="none" dirty="0">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u="none" strike="noStrike" cap="none" dirty="0" err="1"/>
                        <a:t>Value</a:t>
                      </a:r>
                      <a:endParaRPr b="1" u="none" strike="noStrike" cap="none" dirty="0">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T</a:t>
                      </a:r>
                      <a:r>
                        <a:rPr lang="es-ES" sz="1200" u="none" strike="noStrike" cap="none"/>
                        <a:t>1</a:t>
                      </a:r>
                      <a:endParaRPr sz="24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Y</a:t>
                      </a:r>
                      <a:r>
                        <a:rPr lang="es-ES" sz="1200" u="none" strike="noStrike" cap="none"/>
                        <a:t>1</a:t>
                      </a:r>
                      <a:endParaRPr sz="1200" b="1"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1"/>
                  </a:ext>
                </a:extLst>
              </a:tr>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T</a:t>
                      </a:r>
                      <a:r>
                        <a:rPr lang="es-ES" sz="1200" u="none" strike="noStrike" cap="none"/>
                        <a:t>2</a:t>
                      </a:r>
                      <a:endParaRPr sz="12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Y</a:t>
                      </a:r>
                      <a:r>
                        <a:rPr lang="es-ES" sz="1200" u="none" strike="noStrike" cap="none"/>
                        <a:t>2</a:t>
                      </a:r>
                      <a:endParaRPr sz="1200" b="1"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2"/>
                  </a:ext>
                </a:extLst>
              </a:tr>
              <a:tr h="4172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a:t>
                      </a:r>
                      <a:endParaRPr sz="24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a:t>
                      </a:r>
                      <a:endParaRPr sz="2400" b="1" u="none" strike="noStrike" cap="none">
                        <a:latin typeface="Calibri"/>
                        <a:ea typeface="Calibri"/>
                        <a:cs typeface="Calibri"/>
                        <a:sym typeface="Calibri"/>
                      </a:endParaRPr>
                    </a:p>
                  </a:txBody>
                  <a:tcPr marL="91450" marR="91450" marT="45725" marB="45725"/>
                </a:tc>
                <a:extLst>
                  <a:ext uri="{0D108BD9-81ED-4DB2-BD59-A6C34878D82A}">
                    <a16:rowId xmlns:a16="http://schemas.microsoft.com/office/drawing/2014/main" val="10003"/>
                  </a:ext>
                </a:extLst>
              </a:tr>
              <a:tr h="488400">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T</a:t>
                      </a:r>
                      <a:r>
                        <a:rPr lang="es-ES" sz="1200" u="none" strike="noStrike" cap="none"/>
                        <a:t>n</a:t>
                      </a:r>
                      <a:endParaRPr sz="1200" b="1"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dirty="0" err="1"/>
                        <a:t>Y</a:t>
                      </a:r>
                      <a:r>
                        <a:rPr lang="es-ES" sz="1200" u="none" strike="noStrike" cap="none" dirty="0" err="1"/>
                        <a:t>n</a:t>
                      </a:r>
                      <a:endParaRPr sz="1200" b="1" u="none" strike="noStrike" cap="none" dirty="0">
                        <a:latin typeface="Calibri"/>
                        <a:ea typeface="Calibri"/>
                        <a:cs typeface="Calibri"/>
                        <a:sym typeface="Calibri"/>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702" name="Google Shape;702;ge4c8079b5c_0_351"/>
          <p:cNvGraphicFramePr/>
          <p:nvPr/>
        </p:nvGraphicFramePr>
        <p:xfrm>
          <a:off x="2953948" y="2633732"/>
          <a:ext cx="2780550" cy="2370845"/>
        </p:xfrm>
        <a:graphic>
          <a:graphicData uri="http://schemas.openxmlformats.org/drawingml/2006/table">
            <a:tbl>
              <a:tblPr firstRow="1" bandRow="1">
                <a:noFill/>
                <a:tableStyleId>{2FB25FFC-CB03-4351-9EE2-0D3C820F9C58}</a:tableStyleId>
              </a:tblPr>
              <a:tblGrid>
                <a:gridCol w="926850">
                  <a:extLst>
                    <a:ext uri="{9D8B030D-6E8A-4147-A177-3AD203B41FA5}">
                      <a16:colId xmlns:a16="http://schemas.microsoft.com/office/drawing/2014/main" val="20000"/>
                    </a:ext>
                  </a:extLst>
                </a:gridCol>
                <a:gridCol w="926850">
                  <a:extLst>
                    <a:ext uri="{9D8B030D-6E8A-4147-A177-3AD203B41FA5}">
                      <a16:colId xmlns:a16="http://schemas.microsoft.com/office/drawing/2014/main" val="20001"/>
                    </a:ext>
                  </a:extLst>
                </a:gridCol>
                <a:gridCol w="926850">
                  <a:extLst>
                    <a:ext uri="{9D8B030D-6E8A-4147-A177-3AD203B41FA5}">
                      <a16:colId xmlns:a16="http://schemas.microsoft.com/office/drawing/2014/main" val="20002"/>
                    </a:ext>
                  </a:extLst>
                </a:gridCol>
              </a:tblGrid>
              <a:tr h="485475">
                <a:tc>
                  <a:txBody>
                    <a:bodyPr/>
                    <a:lstStyle/>
                    <a:p>
                      <a:pPr marL="0" marR="0" lvl="0" indent="0" algn="ctr" rtl="0">
                        <a:lnSpc>
                          <a:spcPct val="100000"/>
                        </a:lnSpc>
                        <a:spcBef>
                          <a:spcPts val="0"/>
                        </a:spcBef>
                        <a:spcAft>
                          <a:spcPts val="0"/>
                        </a:spcAft>
                        <a:buClr>
                          <a:srgbClr val="000000"/>
                        </a:buClr>
                        <a:buSzPts val="2400"/>
                        <a:buFont typeface="Arial"/>
                        <a:buNone/>
                      </a:pPr>
                      <a:r>
                        <a:rPr lang="es-ES" u="none" strike="noStrike" cap="none"/>
                        <a:t>Error1</a:t>
                      </a:r>
                      <a:endParaRPr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s-ES" u="none" strike="noStrike" cap="none"/>
                        <a:t>Error2</a:t>
                      </a:r>
                      <a:endParaRPr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400"/>
                        <a:buFont typeface="Calibri"/>
                        <a:buNone/>
                      </a:pPr>
                      <a:r>
                        <a:rPr lang="es-ES"/>
                        <a:t>Error 3</a:t>
                      </a:r>
                      <a:endParaRPr b="1"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0"/>
                  </a:ext>
                </a:extLst>
              </a:tr>
              <a:tr h="485475">
                <a:tc>
                  <a:txBody>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latin typeface="Calibri"/>
                          <a:ea typeface="Calibri"/>
                          <a:cs typeface="Calibri"/>
                          <a:sym typeface="Calibri"/>
                        </a:rPr>
                        <a:t>α</a:t>
                      </a:r>
                      <a:r>
                        <a:rPr lang="es-ES" sz="1400" u="none" strike="noStrike" cap="none">
                          <a:latin typeface="Calibri"/>
                          <a:ea typeface="Calibri"/>
                          <a:cs typeface="Calibri"/>
                          <a:sym typeface="Calibri"/>
                        </a:rPr>
                        <a:t>2</a:t>
                      </a:r>
                      <a:r>
                        <a:rPr lang="es-ES" sz="2400" u="none" strike="noStrike" cap="none"/>
                        <a:t> </a:t>
                      </a:r>
                      <a:endParaRPr sz="2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latin typeface="Calibri"/>
                          <a:ea typeface="Calibri"/>
                          <a:cs typeface="Calibri"/>
                          <a:sym typeface="Calibri"/>
                        </a:rPr>
                        <a:t>α</a:t>
                      </a:r>
                      <a:r>
                        <a:rPr lang="es-ES" sz="1400" u="none" strike="noStrike" cap="none">
                          <a:latin typeface="Calibri"/>
                          <a:ea typeface="Calibri"/>
                          <a:cs typeface="Calibri"/>
                          <a:sym typeface="Calibri"/>
                        </a:rPr>
                        <a:t>3</a:t>
                      </a:r>
                      <a:endParaRPr sz="1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latin typeface="Calibri"/>
                          <a:ea typeface="Calibri"/>
                          <a:cs typeface="Calibri"/>
                          <a:sym typeface="Calibri"/>
                        </a:rPr>
                        <a:t>α</a:t>
                      </a:r>
                      <a:r>
                        <a:rPr lang="es-ES" sz="1400" u="none" strike="noStrike" cap="none">
                          <a:latin typeface="Calibri"/>
                          <a:ea typeface="Calibri"/>
                          <a:cs typeface="Calibri"/>
                          <a:sym typeface="Calibri"/>
                        </a:rPr>
                        <a:t>4</a:t>
                      </a:r>
                      <a:endParaRPr sz="1400" b="1"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1"/>
                  </a:ext>
                </a:extLst>
              </a:tr>
              <a:tr h="414775">
                <a:tc>
                  <a:txBody>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latin typeface="Calibri"/>
                          <a:ea typeface="Calibri"/>
                          <a:cs typeface="Calibri"/>
                          <a:sym typeface="Calibri"/>
                        </a:rPr>
                        <a:t>α</a:t>
                      </a:r>
                      <a:r>
                        <a:rPr lang="es-ES" sz="1400" u="none" strike="noStrike" cap="none">
                          <a:latin typeface="Calibri"/>
                          <a:ea typeface="Calibri"/>
                          <a:cs typeface="Calibri"/>
                          <a:sym typeface="Calibri"/>
                        </a:rPr>
                        <a:t>3</a:t>
                      </a:r>
                      <a:endParaRPr sz="1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latin typeface="Calibri"/>
                          <a:ea typeface="Calibri"/>
                          <a:cs typeface="Calibri"/>
                          <a:sym typeface="Calibri"/>
                        </a:rPr>
                        <a:t>α</a:t>
                      </a:r>
                      <a:r>
                        <a:rPr lang="es-ES" sz="1400" u="none" strike="noStrike" cap="none">
                          <a:latin typeface="Calibri"/>
                          <a:ea typeface="Calibri"/>
                          <a:cs typeface="Calibri"/>
                          <a:sym typeface="Calibri"/>
                        </a:rPr>
                        <a:t>4</a:t>
                      </a:r>
                      <a:r>
                        <a:rPr lang="es-ES" sz="2400" u="none" strike="noStrike" cap="none"/>
                        <a:t> </a:t>
                      </a:r>
                      <a:endParaRPr sz="2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latin typeface="Calibri"/>
                          <a:ea typeface="Calibri"/>
                          <a:cs typeface="Calibri"/>
                          <a:sym typeface="Calibri"/>
                        </a:rPr>
                        <a:t>α</a:t>
                      </a:r>
                      <a:r>
                        <a:rPr lang="es-ES" sz="1400" u="none" strike="noStrike" cap="none">
                          <a:latin typeface="Calibri"/>
                          <a:ea typeface="Calibri"/>
                          <a:cs typeface="Calibri"/>
                          <a:sym typeface="Calibri"/>
                        </a:rPr>
                        <a:t>5</a:t>
                      </a:r>
                      <a:endParaRPr sz="2400" b="1"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2"/>
                  </a:ext>
                </a:extLst>
              </a:tr>
              <a:tr h="4854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a:t>
                      </a:r>
                      <a:endParaRPr sz="2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a:t>
                      </a:r>
                      <a:endParaRPr sz="2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a:t>
                      </a:r>
                      <a:endParaRPr sz="2400" b="1"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3"/>
                  </a:ext>
                </a:extLst>
              </a:tr>
              <a:tr h="414775">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NaN</a:t>
                      </a:r>
                      <a:endParaRPr sz="2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NaN</a:t>
                      </a:r>
                      <a:endParaRPr sz="2400" b="1" u="none" strike="noStrike" cap="none">
                        <a:latin typeface="Calibri"/>
                        <a:ea typeface="Calibri"/>
                        <a:cs typeface="Calibri"/>
                        <a:sym typeface="Calibri"/>
                      </a:endParaRPr>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400"/>
                        <a:buFont typeface="Arial"/>
                        <a:buNone/>
                      </a:pPr>
                      <a:r>
                        <a:rPr lang="es-ES" sz="2400" u="none" strike="noStrike" cap="none"/>
                        <a:t>NaN</a:t>
                      </a:r>
                      <a:endParaRPr sz="2400" b="1" u="none" strike="noStrike" cap="none">
                        <a:latin typeface="Calibri"/>
                        <a:ea typeface="Calibri"/>
                        <a:cs typeface="Calibri"/>
                        <a:sym typeface="Calibri"/>
                      </a:endParaRPr>
                    </a:p>
                  </a:txBody>
                  <a:tcPr marL="91450" marR="91450" marT="45725" marB="45725" anchor="ctr"/>
                </a:tc>
                <a:extLst>
                  <a:ext uri="{0D108BD9-81ED-4DB2-BD59-A6C34878D82A}">
                    <a16:rowId xmlns:a16="http://schemas.microsoft.com/office/drawing/2014/main" val="10004"/>
                  </a:ext>
                </a:extLst>
              </a:tr>
            </a:tbl>
          </a:graphicData>
        </a:graphic>
      </p:graphicFrame>
      <p:sp>
        <p:nvSpPr>
          <p:cNvPr id="703" name="Google Shape;703;ge4c8079b5c_0_351"/>
          <p:cNvSpPr txBox="1"/>
          <p:nvPr/>
        </p:nvSpPr>
        <p:spPr>
          <a:xfrm>
            <a:off x="1080530" y="2139116"/>
            <a:ext cx="15066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dk1"/>
                </a:solidFill>
                <a:latin typeface="Calibri"/>
                <a:ea typeface="Calibri"/>
                <a:cs typeface="Calibri"/>
                <a:sym typeface="Calibri"/>
              </a:rPr>
              <a:t>Y(target)</a:t>
            </a:r>
            <a:endParaRPr sz="2400" b="1" i="0" u="none" strike="noStrike" cap="none">
              <a:solidFill>
                <a:schemeClr val="dk1"/>
              </a:solidFill>
              <a:latin typeface="Calibri"/>
              <a:ea typeface="Calibri"/>
              <a:cs typeface="Calibri"/>
              <a:sym typeface="Calibri"/>
            </a:endParaRPr>
          </a:p>
        </p:txBody>
      </p:sp>
      <p:sp>
        <p:nvSpPr>
          <p:cNvPr id="704" name="Google Shape;704;ge4c8079b5c_0_351"/>
          <p:cNvSpPr txBox="1"/>
          <p:nvPr/>
        </p:nvSpPr>
        <p:spPr>
          <a:xfrm>
            <a:off x="3220902" y="2150044"/>
            <a:ext cx="1998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0" u="none" strike="noStrike" cap="none">
                <a:solidFill>
                  <a:schemeClr val="lt1"/>
                </a:solidFill>
                <a:latin typeface="Calibri"/>
                <a:ea typeface="Calibri"/>
                <a:cs typeface="Calibri"/>
                <a:sym typeface="Calibri"/>
              </a:rPr>
              <a:t>X(train)</a:t>
            </a:r>
            <a:endParaRPr sz="2400" b="1" i="0" u="none" strike="noStrike" cap="none">
              <a:solidFill>
                <a:schemeClr val="lt1"/>
              </a:solidFill>
              <a:latin typeface="Calibri"/>
              <a:ea typeface="Calibri"/>
              <a:cs typeface="Calibri"/>
              <a:sym typeface="Calibri"/>
            </a:endParaRPr>
          </a:p>
        </p:txBody>
      </p:sp>
      <p:sp>
        <p:nvSpPr>
          <p:cNvPr id="705" name="Google Shape;705;ge4c8079b5c_0_351"/>
          <p:cNvSpPr txBox="1"/>
          <p:nvPr/>
        </p:nvSpPr>
        <p:spPr>
          <a:xfrm>
            <a:off x="3509728" y="1952363"/>
            <a:ext cx="20679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s-ES" sz="2400" b="1" i="1" u="none" strike="noStrike" cap="none">
                <a:solidFill>
                  <a:schemeClr val="dk1"/>
                </a:solidFill>
                <a:latin typeface="Calibri"/>
                <a:ea typeface="Calibri"/>
                <a:cs typeface="Calibri"/>
                <a:sym typeface="Calibri"/>
              </a:rPr>
              <a:t>α</a:t>
            </a:r>
            <a:r>
              <a:rPr lang="es-ES" sz="1400" b="0" i="0" u="none" strike="noStrike" cap="none">
                <a:solidFill>
                  <a:schemeClr val="dk1"/>
                </a:solidFill>
                <a:latin typeface="Calibri"/>
                <a:ea typeface="Calibri"/>
                <a:cs typeface="Calibri"/>
                <a:sym typeface="Calibri"/>
              </a:rPr>
              <a:t>t-1</a:t>
            </a:r>
            <a:r>
              <a:rPr lang="es-ES" sz="2400" b="0" i="0" u="none" strike="noStrike" cap="none">
                <a:solidFill>
                  <a:schemeClr val="dk1"/>
                </a:solidFill>
                <a:latin typeface="Calibri"/>
                <a:ea typeface="Calibri"/>
                <a:cs typeface="Calibri"/>
                <a:sym typeface="Calibri"/>
              </a:rPr>
              <a:t> </a:t>
            </a:r>
            <a:r>
              <a:rPr lang="es-ES" sz="2400" b="1" i="0" u="none" strike="noStrike" cap="none">
                <a:solidFill>
                  <a:schemeClr val="dk1"/>
                </a:solidFill>
                <a:latin typeface="Calibri"/>
                <a:ea typeface="Calibri"/>
                <a:cs typeface="Calibri"/>
                <a:sym typeface="Calibri"/>
              </a:rPr>
              <a:t>= μ –  Y</a:t>
            </a:r>
            <a:r>
              <a:rPr lang="es-ES" sz="1400" b="0" i="0" u="none" strike="noStrike" cap="none">
                <a:solidFill>
                  <a:schemeClr val="dk1"/>
                </a:solidFill>
                <a:latin typeface="Calibri"/>
                <a:ea typeface="Calibri"/>
                <a:cs typeface="Calibri"/>
                <a:sym typeface="Calibri"/>
              </a:rPr>
              <a:t>t-1</a:t>
            </a:r>
            <a:endParaRPr sz="2400" b="0" i="0" u="none" strike="noStrike" cap="none">
              <a:solidFill>
                <a:schemeClr val="dk1"/>
              </a:solidFill>
              <a:latin typeface="Calibri"/>
              <a:ea typeface="Calibri"/>
              <a:cs typeface="Calibri"/>
              <a:sym typeface="Calibri"/>
            </a:endParaRPr>
          </a:p>
        </p:txBody>
      </p:sp>
      <p:cxnSp>
        <p:nvCxnSpPr>
          <p:cNvPr id="706" name="Google Shape;706;ge4c8079b5c_0_351"/>
          <p:cNvCxnSpPr/>
          <p:nvPr/>
        </p:nvCxnSpPr>
        <p:spPr>
          <a:xfrm rot="10800000" flipH="1">
            <a:off x="2355996" y="3940513"/>
            <a:ext cx="737400" cy="361800"/>
          </a:xfrm>
          <a:prstGeom prst="straightConnector1">
            <a:avLst/>
          </a:prstGeom>
          <a:noFill/>
          <a:ln w="38100" cap="flat" cmpd="sng">
            <a:solidFill>
              <a:srgbClr val="00B050"/>
            </a:solidFill>
            <a:prstDash val="solid"/>
            <a:miter lim="800000"/>
            <a:headEnd type="none" w="sm" len="sm"/>
            <a:tailEnd type="triangle" w="med" len="med"/>
          </a:ln>
        </p:spPr>
      </p:cxnSp>
      <p:sp>
        <p:nvSpPr>
          <p:cNvPr id="707" name="Google Shape;707;ge4c8079b5c_0_351"/>
          <p:cNvSpPr/>
          <p:nvPr/>
        </p:nvSpPr>
        <p:spPr>
          <a:xfrm rot="-3846885">
            <a:off x="1745145" y="3791918"/>
            <a:ext cx="2951415" cy="1894125"/>
          </a:xfrm>
          <a:prstGeom prst="arc">
            <a:avLst>
              <a:gd name="adj1" fmla="val 16200000"/>
              <a:gd name="adj2" fmla="val 0"/>
            </a:avLst>
          </a:prstGeom>
          <a:noFill/>
          <a:ln w="38100" cap="flat" cmpd="sng">
            <a:solidFill>
              <a:srgbClr val="00B050"/>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708" name="Google Shape;708;ge4c8079b5c_0_351"/>
          <p:cNvCxnSpPr/>
          <p:nvPr/>
        </p:nvCxnSpPr>
        <p:spPr>
          <a:xfrm rot="10800000" flipH="1">
            <a:off x="2465499" y="3819070"/>
            <a:ext cx="1553100" cy="525300"/>
          </a:xfrm>
          <a:prstGeom prst="straightConnector1">
            <a:avLst/>
          </a:prstGeom>
          <a:noFill/>
          <a:ln w="38100" cap="flat" cmpd="sng">
            <a:solidFill>
              <a:srgbClr val="4472C4"/>
            </a:solidFill>
            <a:prstDash val="solid"/>
            <a:miter lim="800000"/>
            <a:headEnd type="none" w="sm" len="sm"/>
            <a:tailEnd type="triangle" w="med" len="med"/>
          </a:ln>
        </p:spPr>
      </p:cxnSp>
      <p:sp>
        <p:nvSpPr>
          <p:cNvPr id="709" name="Google Shape;709;ge4c8079b5c_0_351"/>
          <p:cNvSpPr/>
          <p:nvPr/>
        </p:nvSpPr>
        <p:spPr>
          <a:xfrm rot="-3846690">
            <a:off x="2343018" y="3255241"/>
            <a:ext cx="3704126" cy="3811466"/>
          </a:xfrm>
          <a:prstGeom prst="arc">
            <a:avLst>
              <a:gd name="adj1" fmla="val 16200000"/>
              <a:gd name="adj2" fmla="val 21415900"/>
            </a:avLst>
          </a:prstGeom>
          <a:noFill/>
          <a:ln w="38100" cap="flat" cmpd="sng">
            <a:solidFill>
              <a:srgbClr val="4472C4"/>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0" name="Google Shape;710;ge4c8079b5c_0_351"/>
          <p:cNvSpPr/>
          <p:nvPr/>
        </p:nvSpPr>
        <p:spPr>
          <a:xfrm rot="-3846587">
            <a:off x="2017250" y="3361939"/>
            <a:ext cx="1708698" cy="1469200"/>
          </a:xfrm>
          <a:prstGeom prst="arc">
            <a:avLst>
              <a:gd name="adj1" fmla="val 16200000"/>
              <a:gd name="adj2" fmla="val 0"/>
            </a:avLst>
          </a:prstGeom>
          <a:noFill/>
          <a:ln w="38100" cap="flat" cmpd="sng">
            <a:solidFill>
              <a:srgbClr val="FFC000"/>
            </a:solidFill>
            <a:prstDash val="solid"/>
            <a:miter lim="800000"/>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1" name="Google Shape;711;ge4c8079b5c_0_351"/>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712" name="Google Shape;712;ge4c8079b5c_0_351"/>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13" name="Google Shape;713;ge4c8079b5c_0_351"/>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aphicFrame>
        <p:nvGraphicFramePr>
          <p:cNvPr id="714" name="Google Shape;714;ge4c8079b5c_0_351"/>
          <p:cNvGraphicFramePr/>
          <p:nvPr>
            <p:extLst>
              <p:ext uri="{D42A27DB-BD31-4B8C-83A1-F6EECF244321}">
                <p14:modId xmlns:p14="http://schemas.microsoft.com/office/powerpoint/2010/main" val="351751587"/>
              </p:ext>
            </p:extLst>
          </p:nvPr>
        </p:nvGraphicFramePr>
        <p:xfrm>
          <a:off x="6955418" y="1568940"/>
          <a:ext cx="4043700" cy="567700"/>
        </p:xfrm>
        <a:graphic>
          <a:graphicData uri="http://schemas.openxmlformats.org/drawingml/2006/table">
            <a:tbl>
              <a:tblPr>
                <a:noFill/>
                <a:tableStyleId>{4B63CEB0-D3AA-42EE-9844-421B38D090C0}</a:tableStyleId>
              </a:tblPr>
              <a:tblGrid>
                <a:gridCol w="2804900">
                  <a:extLst>
                    <a:ext uri="{9D8B030D-6E8A-4147-A177-3AD203B41FA5}">
                      <a16:colId xmlns:a16="http://schemas.microsoft.com/office/drawing/2014/main" val="20000"/>
                    </a:ext>
                  </a:extLst>
                </a:gridCol>
                <a:gridCol w="1238800">
                  <a:extLst>
                    <a:ext uri="{9D8B030D-6E8A-4147-A177-3AD203B41FA5}">
                      <a16:colId xmlns:a16="http://schemas.microsoft.com/office/drawing/2014/main" val="20001"/>
                    </a:ext>
                  </a:extLst>
                </a:gridCol>
              </a:tblGrid>
              <a:tr h="283850">
                <a:tc>
                  <a:txBody>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a:solidFill>
                            <a:srgbClr val="9E9E9E"/>
                          </a:solidFill>
                          <a:latin typeface="Arial"/>
                          <a:ea typeface="Arial"/>
                          <a:cs typeface="Arial"/>
                          <a:sym typeface="Arial"/>
                        </a:rPr>
                        <a:t>μ: </a:t>
                      </a:r>
                      <a:r>
                        <a:rPr lang="es-ES" sz="1200" b="0" i="0" u="none" strike="noStrike" cap="none" dirty="0" err="1">
                          <a:solidFill>
                            <a:srgbClr val="9E9E9E"/>
                          </a:solidFill>
                          <a:latin typeface="Arial"/>
                          <a:ea typeface="Arial"/>
                          <a:cs typeface="Arial"/>
                          <a:sym typeface="Arial"/>
                        </a:rPr>
                        <a:t>historic</a:t>
                      </a:r>
                      <a:r>
                        <a:rPr lang="es-ES" sz="1200" b="0" i="0" u="none" strike="noStrike" cap="none" dirty="0">
                          <a:solidFill>
                            <a:srgbClr val="9E9E9E"/>
                          </a:solidFill>
                          <a:latin typeface="Arial"/>
                          <a:ea typeface="Arial"/>
                          <a:cs typeface="Arial"/>
                          <a:sym typeface="Arial"/>
                        </a:rPr>
                        <a:t> mean</a:t>
                      </a:r>
                      <a:endParaRPr sz="1800" b="0" i="0" u="none" strike="noStrike" cap="none" dirty="0">
                        <a:solidFill>
                          <a:srgbClr val="9E9E9E"/>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9E9E9E"/>
                          </a:solidFill>
                          <a:latin typeface="Arial"/>
                          <a:ea typeface="Arial"/>
                          <a:cs typeface="Arial"/>
                          <a:sym typeface="Arial"/>
                        </a:rPr>
                        <a:t>10</a:t>
                      </a:r>
                      <a:endParaRPr sz="1400" u="none" strike="noStrike" cap="none">
                        <a:solidFill>
                          <a:srgbClr val="9E9E9E"/>
                        </a:solidFil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83850">
                <a:tc>
                  <a:txBody>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a:solidFill>
                            <a:srgbClr val="9E9E9E"/>
                          </a:solidFill>
                          <a:latin typeface="Arial"/>
                          <a:ea typeface="Arial"/>
                          <a:cs typeface="Arial"/>
                          <a:sym typeface="Arial"/>
                        </a:rPr>
                        <a:t>Θ (theta):</a:t>
                      </a:r>
                      <a:endParaRPr sz="1200" b="0" i="0" u="none" strike="noStrike" cap="none">
                        <a:solidFill>
                          <a:srgbClr val="9E9E9E"/>
                        </a:solidFill>
                        <a:latin typeface="Arial"/>
                        <a:ea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a:solidFill>
                            <a:srgbClr val="9E9E9E"/>
                          </a:solidFill>
                          <a:latin typeface="Arial"/>
                          <a:ea typeface="Arial"/>
                          <a:cs typeface="Arial"/>
                          <a:sym typeface="Arial"/>
                        </a:rPr>
                        <a:t>0,5</a:t>
                      </a:r>
                      <a:endParaRPr sz="1400" u="none" strike="noStrike" cap="none" dirty="0">
                        <a:solidFill>
                          <a:srgbClr val="9E9E9E"/>
                        </a:solidFil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715" name="Google Shape;715;ge4c8079b5c_0_351"/>
          <p:cNvSpPr txBox="1"/>
          <p:nvPr/>
        </p:nvSpPr>
        <p:spPr>
          <a:xfrm>
            <a:off x="440129" y="5469162"/>
            <a:ext cx="5405400" cy="3693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rgbClr val="000000"/>
              </a:buClr>
              <a:buSzPts val="2400"/>
              <a:buFont typeface="Arial"/>
              <a:buNone/>
            </a:pPr>
            <a:r>
              <a:rPr lang="es-ES" sz="2400" b="1" i="1">
                <a:solidFill>
                  <a:schemeClr val="dk1"/>
                </a:solidFill>
                <a:latin typeface="Calibri"/>
                <a:ea typeface="Calibri"/>
                <a:cs typeface="Calibri"/>
                <a:sym typeface="Calibri"/>
              </a:rPr>
              <a:t>Y</a:t>
            </a:r>
            <a:r>
              <a:rPr lang="es-ES" b="1" i="1">
                <a:solidFill>
                  <a:schemeClr val="dk1"/>
                </a:solidFill>
                <a:latin typeface="Calibri"/>
                <a:ea typeface="Calibri"/>
                <a:cs typeface="Calibri"/>
                <a:sym typeface="Calibri"/>
              </a:rPr>
              <a:t>t</a:t>
            </a:r>
            <a:r>
              <a:rPr lang="es-ES" sz="2400" b="1" i="1">
                <a:solidFill>
                  <a:schemeClr val="dk1"/>
                </a:solidFill>
                <a:latin typeface="Calibri"/>
                <a:ea typeface="Calibri"/>
                <a:cs typeface="Calibri"/>
                <a:sym typeface="Calibri"/>
              </a:rPr>
              <a:t> = Θ</a:t>
            </a:r>
            <a:r>
              <a:rPr lang="es-ES" b="1" i="1">
                <a:solidFill>
                  <a:schemeClr val="dk1"/>
                </a:solidFill>
                <a:latin typeface="Calibri"/>
                <a:ea typeface="Calibri"/>
                <a:cs typeface="Calibri"/>
                <a:sym typeface="Calibri"/>
              </a:rPr>
              <a:t>1</a:t>
            </a:r>
            <a:r>
              <a:rPr lang="es-ES" sz="2400" b="1" i="1">
                <a:solidFill>
                  <a:schemeClr val="dk1"/>
                </a:solidFill>
                <a:latin typeface="Calibri"/>
                <a:ea typeface="Calibri"/>
                <a:cs typeface="Calibri"/>
                <a:sym typeface="Calibri"/>
              </a:rPr>
              <a:t>α</a:t>
            </a:r>
            <a:r>
              <a:rPr lang="es-ES" b="1" i="1">
                <a:solidFill>
                  <a:schemeClr val="dk1"/>
                </a:solidFill>
                <a:latin typeface="Calibri"/>
                <a:ea typeface="Calibri"/>
                <a:cs typeface="Calibri"/>
                <a:sym typeface="Calibri"/>
              </a:rPr>
              <a:t>t-1</a:t>
            </a:r>
            <a:r>
              <a:rPr lang="es-ES" sz="2400" b="1" i="1">
                <a:solidFill>
                  <a:schemeClr val="dk1"/>
                </a:solidFill>
                <a:latin typeface="Calibri"/>
                <a:ea typeface="Calibri"/>
                <a:cs typeface="Calibri"/>
                <a:sym typeface="Calibri"/>
              </a:rPr>
              <a:t> – Θ</a:t>
            </a:r>
            <a:r>
              <a:rPr lang="es-ES" b="1" i="1">
                <a:solidFill>
                  <a:schemeClr val="dk1"/>
                </a:solidFill>
                <a:latin typeface="Calibri"/>
                <a:ea typeface="Calibri"/>
                <a:cs typeface="Calibri"/>
                <a:sym typeface="Calibri"/>
              </a:rPr>
              <a:t>2</a:t>
            </a:r>
            <a:r>
              <a:rPr lang="es-ES" sz="2400" b="1" i="1">
                <a:solidFill>
                  <a:schemeClr val="dk1"/>
                </a:solidFill>
                <a:latin typeface="Calibri"/>
                <a:ea typeface="Calibri"/>
                <a:cs typeface="Calibri"/>
                <a:sym typeface="Calibri"/>
              </a:rPr>
              <a:t>α</a:t>
            </a:r>
            <a:r>
              <a:rPr lang="es-ES" b="1" i="1">
                <a:solidFill>
                  <a:schemeClr val="dk1"/>
                </a:solidFill>
                <a:latin typeface="Calibri"/>
                <a:ea typeface="Calibri"/>
                <a:cs typeface="Calibri"/>
                <a:sym typeface="Calibri"/>
              </a:rPr>
              <a:t>t-2</a:t>
            </a:r>
            <a:r>
              <a:rPr lang="es-ES" sz="2400" b="1" i="1">
                <a:solidFill>
                  <a:schemeClr val="dk1"/>
                </a:solidFill>
                <a:latin typeface="Calibri"/>
                <a:ea typeface="Calibri"/>
                <a:cs typeface="Calibri"/>
                <a:sym typeface="Calibri"/>
              </a:rPr>
              <a:t> – Θ</a:t>
            </a:r>
            <a:r>
              <a:rPr lang="es-ES" b="1" i="1">
                <a:solidFill>
                  <a:schemeClr val="dk1"/>
                </a:solidFill>
                <a:latin typeface="Calibri"/>
                <a:ea typeface="Calibri"/>
                <a:cs typeface="Calibri"/>
                <a:sym typeface="Calibri"/>
              </a:rPr>
              <a:t>3</a:t>
            </a:r>
            <a:r>
              <a:rPr lang="es-ES" sz="2400" b="1" i="1">
                <a:solidFill>
                  <a:schemeClr val="dk1"/>
                </a:solidFill>
                <a:latin typeface="Calibri"/>
                <a:ea typeface="Calibri"/>
                <a:cs typeface="Calibri"/>
                <a:sym typeface="Calibri"/>
              </a:rPr>
              <a:t>α</a:t>
            </a:r>
            <a:r>
              <a:rPr lang="es-ES" b="1" i="1">
                <a:solidFill>
                  <a:schemeClr val="dk1"/>
                </a:solidFill>
                <a:latin typeface="Calibri"/>
                <a:ea typeface="Calibri"/>
                <a:cs typeface="Calibri"/>
                <a:sym typeface="Calibri"/>
              </a:rPr>
              <a:t>t-3</a:t>
            </a:r>
            <a:r>
              <a:rPr lang="es-ES" sz="2400" b="1" i="1">
                <a:solidFill>
                  <a:schemeClr val="dk1"/>
                </a:solidFill>
                <a:latin typeface="Calibri"/>
                <a:ea typeface="Calibri"/>
                <a:cs typeface="Calibri"/>
                <a:sym typeface="Calibri"/>
              </a:rPr>
              <a:t> + α</a:t>
            </a:r>
            <a:r>
              <a:rPr lang="es-ES" b="1" i="1">
                <a:solidFill>
                  <a:schemeClr val="dk1"/>
                </a:solidFill>
                <a:latin typeface="Calibri"/>
                <a:ea typeface="Calibri"/>
                <a:cs typeface="Calibri"/>
                <a:sym typeface="Calibri"/>
              </a:rPr>
              <a:t>t</a:t>
            </a:r>
            <a:endParaRPr sz="2400" b="1" i="1">
              <a:solidFill>
                <a:srgbClr val="7F7F7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pic>
        <p:nvPicPr>
          <p:cNvPr id="720" name="Google Shape;720;ge4c8079b5c_0_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721" name="Google Shape;721;ge4c8079b5c_0_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722" name="Google Shape;722;ge4c8079b5c_0_0"/>
          <p:cNvSpPr txBox="1"/>
          <p:nvPr/>
        </p:nvSpPr>
        <p:spPr>
          <a:xfrm>
            <a:off x="1207950" y="1189489"/>
            <a:ext cx="10807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600" dirty="0">
                <a:latin typeface="Calibri"/>
                <a:ea typeface="Calibri"/>
                <a:cs typeface="Calibri"/>
                <a:sym typeface="Calibri"/>
              </a:rPr>
              <a:t>MA MODELS: </a:t>
            </a:r>
            <a:r>
              <a:rPr lang="es-ES" sz="3600" b="1" dirty="0">
                <a:latin typeface="Calibri"/>
                <a:ea typeface="Calibri"/>
                <a:cs typeface="Calibri"/>
                <a:sym typeface="Calibri"/>
              </a:rPr>
              <a:t>QUESTIONS</a:t>
            </a:r>
            <a:r>
              <a:rPr lang="es-ES" sz="3600" dirty="0">
                <a:latin typeface="Calibri"/>
                <a:ea typeface="Calibri"/>
                <a:cs typeface="Calibri"/>
                <a:sym typeface="Calibri"/>
              </a:rPr>
              <a:t> </a:t>
            </a:r>
            <a:endParaRPr sz="4000" b="1" dirty="0">
              <a:solidFill>
                <a:srgbClr val="000000"/>
              </a:solidFill>
              <a:latin typeface="Calibri"/>
              <a:ea typeface="Calibri"/>
              <a:cs typeface="Calibri"/>
              <a:sym typeface="Calibri"/>
            </a:endParaRPr>
          </a:p>
        </p:txBody>
      </p:sp>
      <p:sp>
        <p:nvSpPr>
          <p:cNvPr id="723" name="Google Shape;723;ge4c8079b5c_0_0"/>
          <p:cNvSpPr txBox="1"/>
          <p:nvPr/>
        </p:nvSpPr>
        <p:spPr>
          <a:xfrm>
            <a:off x="1317925" y="2028197"/>
            <a:ext cx="6916800" cy="283154"/>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dirty="0">
                <a:solidFill>
                  <a:srgbClr val="262626"/>
                </a:solidFill>
                <a:latin typeface="Calibri"/>
                <a:ea typeface="Calibri"/>
                <a:cs typeface="Calibri"/>
                <a:sym typeface="Calibri"/>
              </a:rPr>
              <a:t>We return to ask ourselves the key questions that allow us to understand</a:t>
            </a:r>
            <a:endParaRPr sz="1400" b="0" i="0" u="none" strike="noStrike" cap="none" dirty="0">
              <a:solidFill>
                <a:srgbClr val="000000"/>
              </a:solidFill>
              <a:latin typeface="Arial"/>
              <a:ea typeface="Arial"/>
              <a:cs typeface="Arial"/>
              <a:sym typeface="Arial"/>
            </a:endParaRPr>
          </a:p>
        </p:txBody>
      </p:sp>
      <p:sp>
        <p:nvSpPr>
          <p:cNvPr id="724" name="Google Shape;724;ge4c8079b5c_0_0"/>
          <p:cNvSpPr txBox="1"/>
          <p:nvPr/>
        </p:nvSpPr>
        <p:spPr>
          <a:xfrm>
            <a:off x="6417700" y="3626900"/>
            <a:ext cx="5400000" cy="431100"/>
          </a:xfrm>
          <a:prstGeom prst="rect">
            <a:avLst/>
          </a:prstGeom>
          <a:solidFill>
            <a:schemeClr val="accent3"/>
          </a:solidFill>
          <a:ln>
            <a:noFill/>
          </a:ln>
        </p:spPr>
        <p:txBody>
          <a:bodyPr spcFirstLastPara="1" wrap="square" lIns="91425" tIns="91425" rIns="91425" bIns="91425" anchor="t" anchorCtr="0">
            <a:spAutoFit/>
          </a:bodyPr>
          <a:lstStyle/>
          <a:p>
            <a:pPr lvl="0" algn="ctr"/>
            <a:r>
              <a:rPr lang="en-US" sz="1600" b="1" dirty="0">
                <a:solidFill>
                  <a:schemeClr val="lt1"/>
                </a:solidFill>
                <a:latin typeface="Calibri"/>
                <a:ea typeface="Calibri"/>
                <a:cs typeface="Calibri"/>
                <a:sym typeface="Calibri"/>
              </a:rPr>
              <a:t>How to estimate the coefficients </a:t>
            </a:r>
            <a:r>
              <a:rPr lang="es-ES" sz="1600" b="1" dirty="0">
                <a:solidFill>
                  <a:schemeClr val="lt1"/>
                </a:solidFill>
                <a:latin typeface="Calibri"/>
                <a:ea typeface="Calibri"/>
                <a:cs typeface="Calibri"/>
                <a:sym typeface="Calibri"/>
              </a:rPr>
              <a:t>Θ (theta)?</a:t>
            </a:r>
            <a:endParaRPr sz="1600" dirty="0">
              <a:solidFill>
                <a:schemeClr val="lt1"/>
              </a:solidFill>
            </a:endParaRPr>
          </a:p>
        </p:txBody>
      </p:sp>
      <p:sp>
        <p:nvSpPr>
          <p:cNvPr id="726" name="Google Shape;726;ge4c8079b5c_0_0"/>
          <p:cNvSpPr txBox="1"/>
          <p:nvPr/>
        </p:nvSpPr>
        <p:spPr>
          <a:xfrm>
            <a:off x="3990807" y="2569999"/>
            <a:ext cx="4377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a:t>
            </a:r>
            <a:r>
              <a:rPr lang="es-ES" sz="2400" b="1" i="1" u="none" strike="noStrike" cap="none">
                <a:solidFill>
                  <a:schemeClr val="dk1"/>
                </a:solidFill>
                <a:latin typeface="Calibri"/>
                <a:ea typeface="Calibri"/>
                <a:cs typeface="Calibri"/>
                <a:sym typeface="Calibri"/>
              </a:rPr>
              <a:t> = Θ</a:t>
            </a:r>
            <a:r>
              <a:rPr lang="es-ES" sz="1400" b="1" i="1" u="none" strike="noStrike" cap="none">
                <a:solidFill>
                  <a:schemeClr val="dk1"/>
                </a:solidFill>
                <a:latin typeface="Calibri"/>
                <a:ea typeface="Calibri"/>
                <a:cs typeface="Calibri"/>
                <a:sym typeface="Calibri"/>
              </a:rPr>
              <a:t>1</a:t>
            </a:r>
            <a:r>
              <a:rPr lang="es-ES" sz="2400" b="1" i="1" u="none" strike="noStrike" cap="none">
                <a:solidFill>
                  <a:schemeClr val="dk1"/>
                </a:solidFill>
                <a:latin typeface="Calibri"/>
                <a:ea typeface="Calibri"/>
                <a:cs typeface="Calibri"/>
                <a:sym typeface="Calibri"/>
              </a:rPr>
              <a:t>α</a:t>
            </a:r>
            <a:r>
              <a:rPr lang="es-ES" sz="1400" b="1" i="1" u="none" strike="noStrike" cap="none">
                <a:solidFill>
                  <a:schemeClr val="dk1"/>
                </a:solidFill>
                <a:latin typeface="Calibri"/>
                <a:ea typeface="Calibri"/>
                <a:cs typeface="Calibri"/>
                <a:sym typeface="Calibri"/>
              </a:rPr>
              <a:t>t-1</a:t>
            </a:r>
            <a:r>
              <a:rPr lang="es-ES" sz="2400" b="1" i="1" u="none" strike="noStrike" cap="none">
                <a:solidFill>
                  <a:schemeClr val="dk1"/>
                </a:solidFill>
                <a:latin typeface="Calibri"/>
                <a:ea typeface="Calibri"/>
                <a:cs typeface="Calibri"/>
                <a:sym typeface="Calibri"/>
              </a:rPr>
              <a:t> – Θ</a:t>
            </a:r>
            <a:r>
              <a:rPr lang="es-ES" sz="1400" b="1" i="1" u="none" strike="noStrike" cap="none">
                <a:solidFill>
                  <a:schemeClr val="dk1"/>
                </a:solidFill>
                <a:latin typeface="Calibri"/>
                <a:ea typeface="Calibri"/>
                <a:cs typeface="Calibri"/>
                <a:sym typeface="Calibri"/>
              </a:rPr>
              <a:t>2</a:t>
            </a:r>
            <a:r>
              <a:rPr lang="es-ES" sz="2400" b="1" i="1" u="none" strike="noStrike" cap="none">
                <a:solidFill>
                  <a:schemeClr val="dk1"/>
                </a:solidFill>
                <a:latin typeface="Calibri"/>
                <a:ea typeface="Calibri"/>
                <a:cs typeface="Calibri"/>
                <a:sym typeface="Calibri"/>
              </a:rPr>
              <a:t>α</a:t>
            </a:r>
            <a:r>
              <a:rPr lang="es-ES" sz="1400" b="1" i="1" u="none" strike="noStrike" cap="none">
                <a:solidFill>
                  <a:schemeClr val="dk1"/>
                </a:solidFill>
                <a:latin typeface="Calibri"/>
                <a:ea typeface="Calibri"/>
                <a:cs typeface="Calibri"/>
                <a:sym typeface="Calibri"/>
              </a:rPr>
              <a:t>t-2</a:t>
            </a:r>
            <a:r>
              <a:rPr lang="es-ES" sz="2400" b="1" i="1" u="none" strike="noStrike" cap="none">
                <a:solidFill>
                  <a:schemeClr val="dk1"/>
                </a:solidFill>
                <a:latin typeface="Calibri"/>
                <a:ea typeface="Calibri"/>
                <a:cs typeface="Calibri"/>
                <a:sym typeface="Calibri"/>
              </a:rPr>
              <a:t> – Θ</a:t>
            </a:r>
            <a:r>
              <a:rPr lang="es-ES" sz="1400" b="1" i="1" u="none" strike="noStrike" cap="none">
                <a:solidFill>
                  <a:schemeClr val="dk1"/>
                </a:solidFill>
                <a:latin typeface="Calibri"/>
                <a:ea typeface="Calibri"/>
                <a:cs typeface="Calibri"/>
                <a:sym typeface="Calibri"/>
              </a:rPr>
              <a:t>3</a:t>
            </a:r>
            <a:r>
              <a:rPr lang="es-ES" sz="2400" b="1" i="1" u="none" strike="noStrike" cap="none">
                <a:solidFill>
                  <a:schemeClr val="dk1"/>
                </a:solidFill>
                <a:latin typeface="Calibri"/>
                <a:ea typeface="Calibri"/>
                <a:cs typeface="Calibri"/>
                <a:sym typeface="Calibri"/>
              </a:rPr>
              <a:t>α</a:t>
            </a:r>
            <a:r>
              <a:rPr lang="es-ES" sz="1400" b="1" i="1" u="none" strike="noStrike" cap="none">
                <a:solidFill>
                  <a:schemeClr val="dk1"/>
                </a:solidFill>
                <a:latin typeface="Calibri"/>
                <a:ea typeface="Calibri"/>
                <a:cs typeface="Calibri"/>
                <a:sym typeface="Calibri"/>
              </a:rPr>
              <a:t>t-3</a:t>
            </a:r>
            <a:r>
              <a:rPr lang="es-ES" sz="2400" b="1" i="1" u="none" strike="noStrike" cap="none">
                <a:solidFill>
                  <a:schemeClr val="dk1"/>
                </a:solidFill>
                <a:latin typeface="Calibri"/>
                <a:ea typeface="Calibri"/>
                <a:cs typeface="Calibri"/>
                <a:sym typeface="Calibri"/>
              </a:rPr>
              <a:t> + α</a:t>
            </a:r>
            <a:r>
              <a:rPr lang="es-ES" sz="1400" b="1" i="1" u="none" strike="noStrike" cap="none">
                <a:solidFill>
                  <a:schemeClr val="dk1"/>
                </a:solidFill>
                <a:latin typeface="Calibri"/>
                <a:ea typeface="Calibri"/>
                <a:cs typeface="Calibri"/>
                <a:sym typeface="Calibri"/>
              </a:rPr>
              <a:t>t</a:t>
            </a:r>
            <a:endParaRPr sz="1400" b="1" i="1" u="none" strike="noStrike" cap="none">
              <a:solidFill>
                <a:schemeClr val="dk1"/>
              </a:solidFill>
              <a:latin typeface="Calibri"/>
              <a:ea typeface="Calibri"/>
              <a:cs typeface="Calibri"/>
              <a:sym typeface="Calibri"/>
            </a:endParaRPr>
          </a:p>
        </p:txBody>
      </p:sp>
      <p:sp>
        <p:nvSpPr>
          <p:cNvPr id="727" name="Google Shape;727;ge4c8079b5c_0_0"/>
          <p:cNvSpPr txBox="1"/>
          <p:nvPr/>
        </p:nvSpPr>
        <p:spPr>
          <a:xfrm>
            <a:off x="550300" y="4212200"/>
            <a:ext cx="5400000" cy="2070567"/>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300" dirty="0">
                <a:solidFill>
                  <a:srgbClr val="262626"/>
                </a:solidFill>
                <a:latin typeface="Calibri"/>
                <a:ea typeface="Calibri"/>
                <a:cs typeface="Calibri"/>
                <a:sym typeface="Calibri"/>
              </a:rPr>
              <a:t>Just as we have seen the PACF chart for the number of AR terms, we can see the ACF chart for the number of MA terms. An MA term is, technically, the error of delayed forecasting.
The ACF indicates how many MA terms are required to eliminate any autocorrelation in the stationary series.
</a:t>
            </a:r>
            <a:endParaRPr sz="1300" dirty="0">
              <a:solidFill>
                <a:srgbClr val="262626"/>
              </a:solidFill>
              <a:latin typeface="Calibri"/>
              <a:ea typeface="Calibri"/>
              <a:cs typeface="Calibri"/>
              <a:sym typeface="Calibri"/>
            </a:endParaRPr>
          </a:p>
          <a:p>
            <a:pPr lvl="0">
              <a:lnSpc>
                <a:spcPct val="115000"/>
              </a:lnSpc>
              <a:buClr>
                <a:schemeClr val="dk1"/>
              </a:buClr>
              <a:buSzPts val="1100"/>
            </a:pPr>
            <a:r>
              <a:rPr lang="en-US" sz="1300" dirty="0">
                <a:solidFill>
                  <a:srgbClr val="262626"/>
                </a:solidFill>
                <a:latin typeface="Calibri"/>
                <a:ea typeface="Calibri"/>
                <a:cs typeface="Calibri"/>
                <a:sym typeface="Calibri"/>
              </a:rPr>
              <a:t>It can also be performed by doing tests, seeing results and analyzing parameters such as BIC AND AIC.
</a:t>
            </a:r>
            <a:endParaRPr sz="1400" b="0" i="0" u="none" strike="noStrike" cap="none" dirty="0">
              <a:solidFill>
                <a:srgbClr val="000000"/>
              </a:solidFill>
              <a:latin typeface="Arial"/>
              <a:ea typeface="Arial"/>
              <a:cs typeface="Arial"/>
              <a:sym typeface="Arial"/>
            </a:endParaRPr>
          </a:p>
        </p:txBody>
      </p:sp>
      <p:sp>
        <p:nvSpPr>
          <p:cNvPr id="728" name="Google Shape;728;ge4c8079b5c_0_0"/>
          <p:cNvSpPr txBox="1"/>
          <p:nvPr/>
        </p:nvSpPr>
        <p:spPr>
          <a:xfrm>
            <a:off x="6417700" y="4288400"/>
            <a:ext cx="5400000" cy="1459630"/>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300" dirty="0">
                <a:solidFill>
                  <a:srgbClr val="262626"/>
                </a:solidFill>
                <a:latin typeface="Calibri"/>
                <a:ea typeface="Calibri"/>
                <a:cs typeface="Calibri"/>
                <a:sym typeface="Calibri"/>
              </a:rPr>
              <a:t>Once we have the p and q, we use statistical software or a library of our programming language there are functions that make the calculation more direct and efficient. </a:t>
            </a:r>
            <a:endParaRPr lang="en-GB" sz="1700" dirty="0">
              <a:solidFill>
                <a:srgbClr val="26262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262626"/>
                </a:solidFill>
                <a:latin typeface="Arial Rounded"/>
                <a:ea typeface="Arial Rounded"/>
                <a:cs typeface="Arial Rounded"/>
                <a:sym typeface="Arial Rounded"/>
              </a:rPr>
              <a:t> </a:t>
            </a:r>
            <a:endParaRPr lang="en-GB"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729" name="Google Shape;729;ge4c8079b5c_0_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730" name="Google Shape;730;ge4c8079b5c_0_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31" name="Google Shape;731;ge4c8079b5c_0_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673;ge4c8079b5c_0_323">
            <a:extLst>
              <a:ext uri="{FF2B5EF4-FFF2-40B4-BE49-F238E27FC236}">
                <a16:creationId xmlns:a16="http://schemas.microsoft.com/office/drawing/2014/main" id="{877E945D-A265-468C-AC2E-01F98798AD0C}"/>
              </a:ext>
            </a:extLst>
          </p:cNvPr>
          <p:cNvSpPr txBox="1"/>
          <p:nvPr/>
        </p:nvSpPr>
        <p:spPr>
          <a:xfrm>
            <a:off x="550300" y="3626900"/>
            <a:ext cx="5400000" cy="431100"/>
          </a:xfrm>
          <a:prstGeom prst="rect">
            <a:avLst/>
          </a:prstGeom>
          <a:solidFill>
            <a:srgbClr val="FFC000"/>
          </a:solidFill>
          <a:ln>
            <a:noFill/>
          </a:ln>
        </p:spPr>
        <p:txBody>
          <a:bodyPr spcFirstLastPara="1" wrap="square" lIns="91425" tIns="91425" rIns="91425" bIns="91425" anchor="t" anchorCtr="0">
            <a:spAutoFit/>
          </a:bodyPr>
          <a:lstStyle/>
          <a:p>
            <a:pPr lvl="0" algn="ctr"/>
            <a:r>
              <a:rPr lang="en-US" sz="1600" b="1" dirty="0">
                <a:solidFill>
                  <a:schemeClr val="lt1"/>
                </a:solidFill>
                <a:latin typeface="Calibri"/>
                <a:ea typeface="Calibri"/>
                <a:cs typeface="Calibri"/>
                <a:sym typeface="Calibri"/>
              </a:rPr>
              <a:t>How many "errors" will I use in my model (what is my q)?</a:t>
            </a:r>
            <a:endParaRPr lang="en-US" sz="16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3"/>
          <p:cNvPicPr preferRelativeResize="0"/>
          <p:nvPr/>
        </p:nvPicPr>
        <p:blipFill rotWithShape="1">
          <a:blip r:embed="rId3">
            <a:alphaModFix/>
          </a:blip>
          <a:srcRect/>
          <a:stretch/>
        </p:blipFill>
        <p:spPr>
          <a:xfrm>
            <a:off x="10362465" y="221098"/>
            <a:ext cx="1597404" cy="479221"/>
          </a:xfrm>
          <a:prstGeom prst="rect">
            <a:avLst/>
          </a:prstGeom>
          <a:noFill/>
          <a:ln>
            <a:noFill/>
          </a:ln>
        </p:spPr>
      </p:pic>
      <p:grpSp>
        <p:nvGrpSpPr>
          <p:cNvPr id="136" name="Google Shape;136;p3"/>
          <p:cNvGrpSpPr/>
          <p:nvPr/>
        </p:nvGrpSpPr>
        <p:grpSpPr>
          <a:xfrm>
            <a:off x="1964340" y="1509670"/>
            <a:ext cx="8631936" cy="4718603"/>
            <a:chOff x="2041369" y="1159517"/>
            <a:chExt cx="8631936" cy="5324247"/>
          </a:xfrm>
        </p:grpSpPr>
        <p:pic>
          <p:nvPicPr>
            <p:cNvPr id="137" name="Google Shape;137;p3" descr="Imagen que contiene texto&#10;&#10;Descripción generada automáticamente"/>
            <p:cNvPicPr preferRelativeResize="0"/>
            <p:nvPr/>
          </p:nvPicPr>
          <p:blipFill rotWithShape="1">
            <a:blip r:embed="rId4">
              <a:alphaModFix/>
            </a:blip>
            <a:srcRect/>
            <a:stretch/>
          </p:blipFill>
          <p:spPr>
            <a:xfrm>
              <a:off x="2336389" y="1221085"/>
              <a:ext cx="7468871" cy="5262679"/>
            </a:xfrm>
            <a:prstGeom prst="rect">
              <a:avLst/>
            </a:prstGeom>
            <a:noFill/>
            <a:ln>
              <a:noFill/>
            </a:ln>
          </p:spPr>
        </p:pic>
        <p:sp>
          <p:nvSpPr>
            <p:cNvPr id="138" name="Google Shape;138;p3"/>
            <p:cNvSpPr/>
            <p:nvPr/>
          </p:nvSpPr>
          <p:spPr>
            <a:xfrm>
              <a:off x="2041369" y="1159517"/>
              <a:ext cx="8631936" cy="458220"/>
            </a:xfrm>
            <a:prstGeom prst="rect">
              <a:avLst/>
            </a:prstGeom>
            <a:solidFill>
              <a:schemeClr val="lt1"/>
            </a:solidFill>
            <a:ln>
              <a:noFill/>
            </a:ln>
          </p:spPr>
          <p:txBody>
            <a:bodyPr spcFirstLastPara="1" wrap="square" lIns="91425" tIns="45700" rIns="91425" bIns="45700" anchor="ctr" anchorCtr="0">
              <a:noAutofit/>
            </a:bodyPr>
            <a:lstStyle/>
            <a:p>
              <a:pPr lvl="0" algn="ctr">
                <a:buSzPts val="2400"/>
              </a:pPr>
              <a:r>
                <a:rPr lang="es-ES" sz="2400" dirty="0">
                  <a:solidFill>
                    <a:srgbClr val="262626"/>
                  </a:solidFill>
                </a:rPr>
                <a:t>MACHINE LEARNING TASKS
</a:t>
              </a:r>
              <a:endParaRPr sz="1400" b="0" i="0" u="none" strike="noStrike" cap="none" dirty="0">
                <a:solidFill>
                  <a:srgbClr val="000000"/>
                </a:solidFill>
                <a:latin typeface="Arial"/>
                <a:ea typeface="Arial"/>
                <a:cs typeface="Arial"/>
                <a:sym typeface="Arial"/>
              </a:endParaRPr>
            </a:p>
          </p:txBody>
        </p:sp>
      </p:grpSp>
      <p:pic>
        <p:nvPicPr>
          <p:cNvPr id="164" name="Google Shape;164;p3"/>
          <p:cNvPicPr preferRelativeResize="0"/>
          <p:nvPr/>
        </p:nvPicPr>
        <p:blipFill rotWithShape="1">
          <a:blip r:embed="rId5">
            <a:alphaModFix/>
          </a:blip>
          <a:srcRect t="36028"/>
          <a:stretch/>
        </p:blipFill>
        <p:spPr>
          <a:xfrm>
            <a:off x="0" y="0"/>
            <a:ext cx="5512363" cy="729842"/>
          </a:xfrm>
          <a:prstGeom prst="rect">
            <a:avLst/>
          </a:prstGeom>
          <a:noFill/>
          <a:ln>
            <a:noFill/>
          </a:ln>
        </p:spPr>
      </p:pic>
      <p:sp>
        <p:nvSpPr>
          <p:cNvPr id="165" name="Google Shape;165;p3"/>
          <p:cNvSpPr/>
          <p:nvPr/>
        </p:nvSpPr>
        <p:spPr>
          <a:xfrm>
            <a:off x="2550054" y="6353135"/>
            <a:ext cx="744127" cy="20441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66" name="Google Shape;166;p3"/>
          <p:cNvGrpSpPr/>
          <p:nvPr/>
        </p:nvGrpSpPr>
        <p:grpSpPr>
          <a:xfrm>
            <a:off x="1135057" y="4334779"/>
            <a:ext cx="3492975" cy="2104829"/>
            <a:chOff x="1241497" y="4387609"/>
            <a:chExt cx="3498066" cy="2104829"/>
          </a:xfrm>
        </p:grpSpPr>
        <p:sp>
          <p:nvSpPr>
            <p:cNvPr id="167" name="Google Shape;167;p3"/>
            <p:cNvSpPr/>
            <p:nvPr/>
          </p:nvSpPr>
          <p:spPr>
            <a:xfrm>
              <a:off x="1528630" y="5298019"/>
              <a:ext cx="2632711" cy="283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2400" b="1" i="0" u="none" strike="noStrike" cap="none">
                  <a:solidFill>
                    <a:srgbClr val="262626"/>
                  </a:solidFill>
                  <a:latin typeface="Arial"/>
                  <a:ea typeface="Arial"/>
                  <a:cs typeface="Arial"/>
                  <a:sym typeface="Arial"/>
                </a:rPr>
                <a:t>TIME </a:t>
              </a:r>
              <a:r>
                <a:rPr lang="es-ES" sz="2400" b="1" i="0" u="none" strike="noStrike" cap="none" dirty="0">
                  <a:solidFill>
                    <a:srgbClr val="262626"/>
                  </a:solidFill>
                  <a:latin typeface="Arial"/>
                  <a:ea typeface="Arial"/>
                  <a:cs typeface="Arial"/>
                  <a:sym typeface="Arial"/>
                </a:rPr>
                <a:t>SERIES</a:t>
              </a:r>
              <a:endParaRPr sz="2400" b="1" i="0" u="none" strike="noStrike" cap="none" dirty="0">
                <a:solidFill>
                  <a:srgbClr val="262626"/>
                </a:solidFill>
                <a:latin typeface="Arial"/>
                <a:ea typeface="Arial"/>
                <a:cs typeface="Arial"/>
                <a:sym typeface="Arial"/>
              </a:endParaRPr>
            </a:p>
          </p:txBody>
        </p:sp>
        <p:sp>
          <p:nvSpPr>
            <p:cNvPr id="168" name="Google Shape;168;p3"/>
            <p:cNvSpPr/>
            <p:nvPr/>
          </p:nvSpPr>
          <p:spPr>
            <a:xfrm>
              <a:off x="1241497" y="5579974"/>
              <a:ext cx="3498066" cy="276251"/>
            </a:xfrm>
            <a:prstGeom prst="rect">
              <a:avLst/>
            </a:prstGeom>
            <a:solidFill>
              <a:schemeClr val="lt1"/>
            </a:solidFill>
            <a:ln>
              <a:noFill/>
            </a:ln>
          </p:spPr>
          <p:txBody>
            <a:bodyPr spcFirstLastPara="1" wrap="square" lIns="91425" tIns="45700" rIns="91425" bIns="45700" anchor="ctr" anchorCtr="0">
              <a:noAutofit/>
            </a:bodyPr>
            <a:lstStyle/>
            <a:p>
              <a:pPr lvl="0" algn="ctr">
                <a:buSzPts val="1050"/>
              </a:pPr>
              <a:r>
                <a:rPr lang="en-US" sz="1000" dirty="0">
                  <a:solidFill>
                    <a:srgbClr val="535353"/>
                  </a:solidFill>
                </a:rPr>
                <a:t>"Estimate the sales of a store for the next 12 months"</a:t>
              </a:r>
              <a:endParaRPr sz="1000" b="0" i="0" u="none" strike="noStrike" cap="none" dirty="0">
                <a:solidFill>
                  <a:srgbClr val="535353"/>
                </a:solidFill>
                <a:latin typeface="Arial"/>
                <a:ea typeface="Arial"/>
                <a:cs typeface="Arial"/>
                <a:sym typeface="Arial"/>
              </a:endParaRPr>
            </a:p>
          </p:txBody>
        </p:sp>
        <p:sp>
          <p:nvSpPr>
            <p:cNvPr id="169" name="Google Shape;169;p3"/>
            <p:cNvSpPr/>
            <p:nvPr/>
          </p:nvSpPr>
          <p:spPr>
            <a:xfrm rot="-3726242">
              <a:off x="2300860" y="5064813"/>
              <a:ext cx="1986642" cy="632234"/>
            </a:xfrm>
            <a:prstGeom prst="arc">
              <a:avLst>
                <a:gd name="adj1" fmla="val 16200000"/>
                <a:gd name="adj2" fmla="val 0"/>
              </a:avLst>
            </a:prstGeom>
            <a:noFill/>
            <a:ln w="38100" cap="flat" cmpd="sng">
              <a:solidFill>
                <a:srgbClr val="0202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62626"/>
                </a:solidFill>
                <a:latin typeface="Calibri"/>
                <a:ea typeface="Calibri"/>
                <a:cs typeface="Calibri"/>
                <a:sym typeface="Calibri"/>
              </a:endParaRPr>
            </a:p>
          </p:txBody>
        </p:sp>
        <p:pic>
          <p:nvPicPr>
            <p:cNvPr id="170" name="Google Shape;170;p3"/>
            <p:cNvPicPr preferRelativeResize="0"/>
            <p:nvPr/>
          </p:nvPicPr>
          <p:blipFill rotWithShape="1">
            <a:blip r:embed="rId6">
              <a:alphaModFix/>
            </a:blip>
            <a:srcRect/>
            <a:stretch/>
          </p:blipFill>
          <p:spPr>
            <a:xfrm>
              <a:off x="2577469" y="5835586"/>
              <a:ext cx="625917" cy="625917"/>
            </a:xfrm>
            <a:prstGeom prst="rect">
              <a:avLst/>
            </a:prstGeom>
            <a:noFill/>
            <a:ln>
              <a:noFill/>
            </a:ln>
          </p:spPr>
        </p:pic>
        <p:sp>
          <p:nvSpPr>
            <p:cNvPr id="171" name="Google Shape;171;p3"/>
            <p:cNvSpPr/>
            <p:nvPr/>
          </p:nvSpPr>
          <p:spPr>
            <a:xfrm>
              <a:off x="2550054" y="6353135"/>
              <a:ext cx="744127" cy="13930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72" name="Google Shape;172;p3"/>
            <p:cNvCxnSpPr/>
            <p:nvPr/>
          </p:nvCxnSpPr>
          <p:spPr>
            <a:xfrm rot="10800000" flipH="1">
              <a:off x="2790323" y="6052023"/>
              <a:ext cx="200207" cy="157048"/>
            </a:xfrm>
            <a:prstGeom prst="straightConnector1">
              <a:avLst/>
            </a:prstGeom>
            <a:noFill/>
            <a:ln w="9525" cap="flat" cmpd="sng">
              <a:solidFill>
                <a:srgbClr val="020202"/>
              </a:solidFill>
              <a:prstDash val="solid"/>
              <a:miter lim="800000"/>
              <a:headEnd type="none" w="sm" len="sm"/>
              <a:tailEnd type="triangle" w="med" len="med"/>
            </a:ln>
          </p:spPr>
        </p:cxnSp>
      </p:grpSp>
      <p:sp>
        <p:nvSpPr>
          <p:cNvPr id="173" name="Google Shape;173;p3"/>
          <p:cNvSpPr txBox="1"/>
          <p:nvPr/>
        </p:nvSpPr>
        <p:spPr>
          <a:xfrm>
            <a:off x="2060944" y="860099"/>
            <a:ext cx="8070000" cy="861774"/>
          </a:xfrm>
          <a:prstGeom prst="rect">
            <a:avLst/>
          </a:prstGeom>
          <a:noFill/>
          <a:ln>
            <a:noFill/>
          </a:ln>
        </p:spPr>
        <p:txBody>
          <a:bodyPr spcFirstLastPara="1" wrap="square" lIns="0" tIns="0" rIns="0" bIns="0" anchor="t" anchorCtr="0">
            <a:spAutoFit/>
          </a:bodyPr>
          <a:lstStyle/>
          <a:p>
            <a:pPr lvl="0" algn="ctr">
              <a:buSzPts val="2800"/>
            </a:pPr>
            <a:r>
              <a:rPr lang="es-ES" sz="2800" b="1" dirty="0">
                <a:solidFill>
                  <a:srgbClr val="FFBC02"/>
                </a:solidFill>
                <a:latin typeface="Arial Rounded"/>
                <a:ea typeface="Arial Rounded"/>
                <a:cs typeface="Arial Rounded"/>
                <a:sym typeface="Arial Rounded"/>
              </a:rPr>
              <a:t>CHECKPOINT
</a:t>
            </a:r>
            <a:endParaRPr sz="1400" b="0" i="0" u="none" strike="noStrike" cap="none" dirty="0">
              <a:solidFill>
                <a:srgbClr val="000000"/>
              </a:solidFill>
              <a:latin typeface="Arial"/>
              <a:ea typeface="Arial"/>
              <a:cs typeface="Arial"/>
              <a:sym typeface="Arial"/>
            </a:endParaRPr>
          </a:p>
        </p:txBody>
      </p:sp>
      <p:sp>
        <p:nvSpPr>
          <p:cNvPr id="174" name="Google Shape;174;p3"/>
          <p:cNvSpPr txBox="1"/>
          <p:nvPr/>
        </p:nvSpPr>
        <p:spPr>
          <a:xfrm>
            <a:off x="352347" y="-51350"/>
            <a:ext cx="45624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400" b="1" i="0" u="none" strike="noStrike" cap="none">
                <a:solidFill>
                  <a:schemeClr val="lt1"/>
                </a:solidFill>
                <a:latin typeface="Calibri"/>
                <a:ea typeface="Calibri"/>
                <a:cs typeface="Calibri"/>
                <a:sym typeface="Calibri"/>
              </a:rPr>
              <a:t>MASTER DATA SCIENCE</a:t>
            </a:r>
            <a:r>
              <a:rPr lang="es-ES" sz="1800" b="0"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p:txBody>
      </p:sp>
      <p:sp>
        <p:nvSpPr>
          <p:cNvPr id="175" name="Google Shape;175;p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e4c8079b5c_0_15"/>
          <p:cNvSpPr txBox="1"/>
          <p:nvPr/>
        </p:nvSpPr>
        <p:spPr>
          <a:xfrm>
            <a:off x="1374725" y="2049925"/>
            <a:ext cx="9935700" cy="3542508"/>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dirty="0">
                <a:solidFill>
                  <a:srgbClr val="262626"/>
                </a:solidFill>
                <a:latin typeface="Calibri"/>
                <a:ea typeface="Calibri"/>
                <a:cs typeface="Calibri"/>
                <a:sym typeface="Calibri"/>
              </a:rPr>
              <a:t>Now that we have seen 2 different approaches to modeling univariate time series, we can ask:
</a:t>
            </a:r>
            <a:endParaRPr sz="1600" dirty="0">
              <a:solidFill>
                <a:srgbClr val="262626"/>
              </a:solidFill>
              <a:latin typeface="Calibri"/>
              <a:ea typeface="Calibri"/>
              <a:cs typeface="Calibri"/>
              <a:sym typeface="Calibri"/>
            </a:endParaRPr>
          </a:p>
          <a:p>
            <a:pPr lvl="0">
              <a:lnSpc>
                <a:spcPct val="115000"/>
              </a:lnSpc>
              <a:buClr>
                <a:schemeClr val="dk1"/>
              </a:buClr>
              <a:buSzPts val="1100"/>
            </a:pPr>
            <a:r>
              <a:rPr lang="en-US" sz="1600" dirty="0">
                <a:solidFill>
                  <a:srgbClr val="262626"/>
                </a:solidFill>
                <a:latin typeface="Calibri"/>
                <a:ea typeface="Calibri"/>
                <a:cs typeface="Calibri"/>
                <a:sym typeface="Calibri"/>
              </a:rPr>
              <a:t>Can we combine the two approaches: autoregressive AR(p) and moving averages MA(q) to get the complete result</a:t>
            </a: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b="1"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r>
              <a:rPr lang="es-ES" sz="1600" dirty="0">
                <a:solidFill>
                  <a:srgbClr val="262626"/>
                </a:solidFill>
                <a:latin typeface="Calibri"/>
                <a:ea typeface="Calibri"/>
                <a:cs typeface="Calibri"/>
                <a:sym typeface="Calibri"/>
              </a:rPr>
              <a:t>s.</a:t>
            </a: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dirty="0">
              <a:solidFill>
                <a:srgbClr val="262626"/>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737" name="Google Shape;737;ge4c8079b5c_0_15"/>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738" name="Google Shape;738;ge4c8079b5c_0_15"/>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739" name="Google Shape;739;ge4c8079b5c_0_15"/>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1800" b="0" i="0" u="none" strike="noStrike" cap="none" dirty="0">
              <a:solidFill>
                <a:schemeClr val="lt1"/>
              </a:solidFill>
              <a:latin typeface="Calibri"/>
              <a:ea typeface="Calibri"/>
              <a:cs typeface="Calibri"/>
              <a:sym typeface="Calibri"/>
            </a:endParaRPr>
          </a:p>
        </p:txBody>
      </p:sp>
      <p:sp>
        <p:nvSpPr>
          <p:cNvPr id="740" name="Google Shape;740;ge4c8079b5c_0_15"/>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ARMA MODELS: </a:t>
            </a:r>
            <a:r>
              <a:rPr lang="es-ES" sz="3600" b="1" dirty="0">
                <a:latin typeface="Calibri"/>
                <a:ea typeface="Calibri"/>
                <a:cs typeface="Calibri"/>
                <a:sym typeface="Calibri"/>
              </a:rPr>
              <a:t>INTRODUCTION</a:t>
            </a:r>
            <a:endParaRPr sz="4000" b="1" dirty="0">
              <a:solidFill>
                <a:srgbClr val="000000"/>
              </a:solidFill>
              <a:latin typeface="Calibri"/>
              <a:ea typeface="Calibri"/>
              <a:cs typeface="Calibri"/>
              <a:sym typeface="Calibri"/>
            </a:endParaRPr>
          </a:p>
        </p:txBody>
      </p:sp>
      <p:sp>
        <p:nvSpPr>
          <p:cNvPr id="741" name="Google Shape;741;ge4c8079b5c_0_15"/>
          <p:cNvSpPr txBox="1"/>
          <p:nvPr/>
        </p:nvSpPr>
        <p:spPr>
          <a:xfrm>
            <a:off x="5532432" y="4024649"/>
            <a:ext cx="4377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dirty="0" err="1">
                <a:solidFill>
                  <a:schemeClr val="dk1"/>
                </a:solidFill>
                <a:latin typeface="Calibri"/>
                <a:ea typeface="Calibri"/>
                <a:cs typeface="Calibri"/>
                <a:sym typeface="Calibri"/>
              </a:rPr>
              <a:t>Y</a:t>
            </a:r>
            <a:r>
              <a:rPr lang="es-ES" sz="1400" b="1" i="1" u="none" strike="noStrike" cap="none" dirty="0" err="1">
                <a:solidFill>
                  <a:schemeClr val="dk1"/>
                </a:solidFill>
                <a:latin typeface="Calibri"/>
                <a:ea typeface="Calibri"/>
                <a:cs typeface="Calibri"/>
                <a:sym typeface="Calibri"/>
              </a:rPr>
              <a:t>t</a:t>
            </a:r>
            <a:r>
              <a:rPr lang="es-ES" sz="2400" b="1" i="1" u="none" strike="noStrike" cap="none" dirty="0">
                <a:solidFill>
                  <a:schemeClr val="dk1"/>
                </a:solidFill>
                <a:latin typeface="Calibri"/>
                <a:ea typeface="Calibri"/>
                <a:cs typeface="Calibri"/>
                <a:sym typeface="Calibri"/>
              </a:rPr>
              <a:t> = Θ</a:t>
            </a:r>
            <a:r>
              <a:rPr lang="es-ES" sz="1400" b="1" i="1" u="none" strike="noStrike" cap="none" dirty="0">
                <a:solidFill>
                  <a:schemeClr val="dk1"/>
                </a:solidFill>
                <a:latin typeface="Calibri"/>
                <a:ea typeface="Calibri"/>
                <a:cs typeface="Calibri"/>
                <a:sym typeface="Calibri"/>
              </a:rPr>
              <a:t>1</a:t>
            </a:r>
            <a:r>
              <a:rPr lang="es-ES" sz="2400" b="1" i="1" u="none" strike="noStrike" cap="none" dirty="0">
                <a:solidFill>
                  <a:schemeClr val="dk1"/>
                </a:solidFill>
                <a:latin typeface="Calibri"/>
                <a:ea typeface="Calibri"/>
                <a:cs typeface="Calibri"/>
                <a:sym typeface="Calibri"/>
              </a:rPr>
              <a:t>α</a:t>
            </a:r>
            <a:r>
              <a:rPr lang="es-ES" sz="1400" b="1" i="1" u="none" strike="noStrike" cap="none" dirty="0">
                <a:solidFill>
                  <a:schemeClr val="dk1"/>
                </a:solidFill>
                <a:latin typeface="Calibri"/>
                <a:ea typeface="Calibri"/>
                <a:cs typeface="Calibri"/>
                <a:sym typeface="Calibri"/>
              </a:rPr>
              <a:t>t-1</a:t>
            </a:r>
            <a:r>
              <a:rPr lang="es-ES" sz="2400" b="1" i="1" u="none" strike="noStrike" cap="none" dirty="0">
                <a:solidFill>
                  <a:schemeClr val="dk1"/>
                </a:solidFill>
                <a:latin typeface="Calibri"/>
                <a:ea typeface="Calibri"/>
                <a:cs typeface="Calibri"/>
                <a:sym typeface="Calibri"/>
              </a:rPr>
              <a:t> + Θ</a:t>
            </a:r>
            <a:r>
              <a:rPr lang="es-ES" sz="1400" b="1" i="1" u="none" strike="noStrike" cap="none" dirty="0">
                <a:solidFill>
                  <a:schemeClr val="dk1"/>
                </a:solidFill>
                <a:latin typeface="Calibri"/>
                <a:ea typeface="Calibri"/>
                <a:cs typeface="Calibri"/>
                <a:sym typeface="Calibri"/>
              </a:rPr>
              <a:t>2</a:t>
            </a:r>
            <a:r>
              <a:rPr lang="es-ES" sz="2400" b="1" i="1" u="none" strike="noStrike" cap="none" dirty="0">
                <a:solidFill>
                  <a:schemeClr val="dk1"/>
                </a:solidFill>
                <a:latin typeface="Calibri"/>
                <a:ea typeface="Calibri"/>
                <a:cs typeface="Calibri"/>
                <a:sym typeface="Calibri"/>
              </a:rPr>
              <a:t>α</a:t>
            </a:r>
            <a:r>
              <a:rPr lang="es-ES" sz="1400" b="1" i="1" u="none" strike="noStrike" cap="none" dirty="0">
                <a:solidFill>
                  <a:schemeClr val="dk1"/>
                </a:solidFill>
                <a:latin typeface="Calibri"/>
                <a:ea typeface="Calibri"/>
                <a:cs typeface="Calibri"/>
                <a:sym typeface="Calibri"/>
              </a:rPr>
              <a:t>t-2</a:t>
            </a:r>
            <a:r>
              <a:rPr lang="es-ES" sz="2400" b="1" i="1" u="none" strike="noStrike" cap="none" dirty="0">
                <a:solidFill>
                  <a:schemeClr val="dk1"/>
                </a:solidFill>
                <a:latin typeface="Calibri"/>
                <a:ea typeface="Calibri"/>
                <a:cs typeface="Calibri"/>
                <a:sym typeface="Calibri"/>
              </a:rPr>
              <a:t> + Θ</a:t>
            </a:r>
            <a:r>
              <a:rPr lang="es-ES" sz="1400" b="1" i="1" u="none" strike="noStrike" cap="none" dirty="0">
                <a:solidFill>
                  <a:schemeClr val="dk1"/>
                </a:solidFill>
                <a:latin typeface="Calibri"/>
                <a:ea typeface="Calibri"/>
                <a:cs typeface="Calibri"/>
                <a:sym typeface="Calibri"/>
              </a:rPr>
              <a:t>3</a:t>
            </a:r>
            <a:r>
              <a:rPr lang="es-ES" sz="2400" b="1" i="1" u="none" strike="noStrike" cap="none" dirty="0">
                <a:solidFill>
                  <a:schemeClr val="dk1"/>
                </a:solidFill>
                <a:latin typeface="Calibri"/>
                <a:ea typeface="Calibri"/>
                <a:cs typeface="Calibri"/>
                <a:sym typeface="Calibri"/>
              </a:rPr>
              <a:t>α</a:t>
            </a:r>
            <a:r>
              <a:rPr lang="es-ES" sz="1400" b="1" i="1" u="none" strike="noStrike" cap="none" dirty="0">
                <a:solidFill>
                  <a:schemeClr val="dk1"/>
                </a:solidFill>
                <a:latin typeface="Calibri"/>
                <a:ea typeface="Calibri"/>
                <a:cs typeface="Calibri"/>
                <a:sym typeface="Calibri"/>
              </a:rPr>
              <a:t>t-3</a:t>
            </a:r>
            <a:r>
              <a:rPr lang="es-ES" sz="2400" b="1" i="1" u="none" strike="noStrike" cap="none" dirty="0">
                <a:solidFill>
                  <a:schemeClr val="dk1"/>
                </a:solidFill>
                <a:latin typeface="Calibri"/>
                <a:ea typeface="Calibri"/>
                <a:cs typeface="Calibri"/>
                <a:sym typeface="Calibri"/>
              </a:rPr>
              <a:t> + α</a:t>
            </a:r>
            <a:r>
              <a:rPr lang="es-ES" sz="1400" b="1" i="1" u="none" strike="noStrike" cap="none" dirty="0">
                <a:solidFill>
                  <a:schemeClr val="dk1"/>
                </a:solidFill>
                <a:latin typeface="Calibri"/>
                <a:ea typeface="Calibri"/>
                <a:cs typeface="Calibri"/>
                <a:sym typeface="Calibri"/>
              </a:rPr>
              <a:t>t</a:t>
            </a:r>
            <a:endParaRPr sz="1400" b="1" i="1" u="none" strike="noStrike" cap="none" dirty="0">
              <a:solidFill>
                <a:schemeClr val="dk1"/>
              </a:solidFill>
              <a:latin typeface="Calibri"/>
              <a:ea typeface="Calibri"/>
              <a:cs typeface="Calibri"/>
              <a:sym typeface="Calibri"/>
            </a:endParaRPr>
          </a:p>
        </p:txBody>
      </p:sp>
      <p:sp>
        <p:nvSpPr>
          <p:cNvPr id="742" name="Google Shape;742;ge4c8079b5c_0_15"/>
          <p:cNvSpPr txBox="1"/>
          <p:nvPr/>
        </p:nvSpPr>
        <p:spPr>
          <a:xfrm>
            <a:off x="1038135" y="4024649"/>
            <a:ext cx="42756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a:t>
            </a:r>
            <a:r>
              <a:rPr lang="es-ES" sz="2400" b="1" i="1" u="none" strike="noStrike" cap="none">
                <a:solidFill>
                  <a:schemeClr val="dk1"/>
                </a:solidFill>
                <a:latin typeface="Calibri"/>
                <a:ea typeface="Calibri"/>
                <a:cs typeface="Calibri"/>
                <a:sym typeface="Calibri"/>
              </a:rPr>
              <a:t> = Φ</a:t>
            </a:r>
            <a:r>
              <a:rPr lang="es-ES" sz="1400" b="1" i="1" u="none" strike="noStrike" cap="none">
                <a:solidFill>
                  <a:schemeClr val="dk1"/>
                </a:solidFill>
                <a:latin typeface="Calibri"/>
                <a:ea typeface="Calibri"/>
                <a:cs typeface="Calibri"/>
                <a:sym typeface="Calibri"/>
              </a:rPr>
              <a:t>1</a:t>
            </a: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t-1</a:t>
            </a:r>
            <a:r>
              <a:rPr lang="es-ES" sz="2400" b="1" i="1" u="none" strike="noStrike" cap="none">
                <a:solidFill>
                  <a:schemeClr val="dk1"/>
                </a:solidFill>
                <a:latin typeface="Calibri"/>
                <a:ea typeface="Calibri"/>
                <a:cs typeface="Calibri"/>
                <a:sym typeface="Calibri"/>
              </a:rPr>
              <a:t> + Φ</a:t>
            </a:r>
            <a:r>
              <a:rPr lang="es-ES" sz="1400" b="1" i="1" u="none" strike="noStrike" cap="none">
                <a:solidFill>
                  <a:schemeClr val="dk1"/>
                </a:solidFill>
                <a:latin typeface="Calibri"/>
                <a:ea typeface="Calibri"/>
                <a:cs typeface="Calibri"/>
                <a:sym typeface="Calibri"/>
              </a:rPr>
              <a:t>2</a:t>
            </a: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t-2</a:t>
            </a:r>
            <a:r>
              <a:rPr lang="es-ES" sz="2400" b="1" i="1" u="none" strike="noStrike" cap="none">
                <a:solidFill>
                  <a:schemeClr val="dk1"/>
                </a:solidFill>
                <a:latin typeface="Calibri"/>
                <a:ea typeface="Calibri"/>
                <a:cs typeface="Calibri"/>
                <a:sym typeface="Calibri"/>
              </a:rPr>
              <a:t> + Φ</a:t>
            </a:r>
            <a:r>
              <a:rPr lang="es-ES" sz="1400" b="1" i="1" u="none" strike="noStrike" cap="none">
                <a:solidFill>
                  <a:schemeClr val="dk1"/>
                </a:solidFill>
                <a:latin typeface="Calibri"/>
                <a:ea typeface="Calibri"/>
                <a:cs typeface="Calibri"/>
                <a:sym typeface="Calibri"/>
              </a:rPr>
              <a:t>3</a:t>
            </a:r>
            <a:r>
              <a:rPr lang="es-ES" sz="2400" b="1" i="1" u="none" strike="noStrike" cap="none">
                <a:solidFill>
                  <a:schemeClr val="dk1"/>
                </a:solidFill>
                <a:latin typeface="Calibri"/>
                <a:ea typeface="Calibri"/>
                <a:cs typeface="Calibri"/>
                <a:sym typeface="Calibri"/>
              </a:rPr>
              <a:t>Y</a:t>
            </a:r>
            <a:r>
              <a:rPr lang="es-ES" sz="1400" b="1" i="1" u="none" strike="noStrike" cap="none">
                <a:solidFill>
                  <a:schemeClr val="dk1"/>
                </a:solidFill>
                <a:latin typeface="Calibri"/>
                <a:ea typeface="Calibri"/>
                <a:cs typeface="Calibri"/>
                <a:sym typeface="Calibri"/>
              </a:rPr>
              <a:t>t-3 + </a:t>
            </a:r>
            <a:r>
              <a:rPr lang="es-ES" sz="2400" b="1" i="1" u="none" strike="noStrike" cap="none">
                <a:solidFill>
                  <a:schemeClr val="dk1"/>
                </a:solidFill>
                <a:latin typeface="Calibri"/>
                <a:ea typeface="Calibri"/>
                <a:cs typeface="Calibri"/>
                <a:sym typeface="Calibri"/>
              </a:rPr>
              <a:t>α</a:t>
            </a:r>
            <a:r>
              <a:rPr lang="es-ES" sz="1400" b="1" i="1" u="none" strike="noStrike" cap="none">
                <a:solidFill>
                  <a:schemeClr val="dk1"/>
                </a:solidFill>
                <a:latin typeface="Calibri"/>
                <a:ea typeface="Calibri"/>
                <a:cs typeface="Calibri"/>
                <a:sym typeface="Calibri"/>
              </a:rPr>
              <a:t>t</a:t>
            </a:r>
            <a:endParaRPr sz="1400" b="1" i="1" u="none" strike="noStrike" cap="none">
              <a:solidFill>
                <a:schemeClr val="dk1"/>
              </a:solidFill>
              <a:latin typeface="Calibri"/>
              <a:ea typeface="Calibri"/>
              <a:cs typeface="Calibri"/>
              <a:sym typeface="Calibri"/>
            </a:endParaRPr>
          </a:p>
        </p:txBody>
      </p:sp>
      <p:sp>
        <p:nvSpPr>
          <p:cNvPr id="743" name="Google Shape;743;ge4c8079b5c_0_15"/>
          <p:cNvSpPr txBox="1"/>
          <p:nvPr/>
        </p:nvSpPr>
        <p:spPr>
          <a:xfrm>
            <a:off x="2527506" y="3553518"/>
            <a:ext cx="1296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AR (p = 3)</a:t>
            </a:r>
            <a:endParaRPr sz="2400" b="0" i="0" u="none" strike="noStrike" cap="none">
              <a:solidFill>
                <a:schemeClr val="dk1"/>
              </a:solidFill>
              <a:latin typeface="Calibri"/>
              <a:ea typeface="Calibri"/>
              <a:cs typeface="Calibri"/>
              <a:sym typeface="Calibri"/>
            </a:endParaRPr>
          </a:p>
        </p:txBody>
      </p:sp>
      <p:sp>
        <p:nvSpPr>
          <p:cNvPr id="744" name="Google Shape;744;ge4c8079b5c_0_15"/>
          <p:cNvSpPr txBox="1"/>
          <p:nvPr/>
        </p:nvSpPr>
        <p:spPr>
          <a:xfrm>
            <a:off x="7073015" y="3629645"/>
            <a:ext cx="1296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chemeClr val="dk1"/>
                </a:solidFill>
                <a:latin typeface="Calibri"/>
                <a:ea typeface="Calibri"/>
                <a:cs typeface="Calibri"/>
                <a:sym typeface="Calibri"/>
              </a:rPr>
              <a:t>MA (q = 3)</a:t>
            </a:r>
            <a:endParaRPr sz="2400" b="0" i="0" u="none" strike="noStrike" cap="none">
              <a:solidFill>
                <a:schemeClr val="dk1"/>
              </a:solidFill>
              <a:latin typeface="Calibri"/>
              <a:ea typeface="Calibri"/>
              <a:cs typeface="Calibri"/>
              <a:sym typeface="Calibri"/>
            </a:endParaRPr>
          </a:p>
        </p:txBody>
      </p:sp>
      <p:cxnSp>
        <p:nvCxnSpPr>
          <p:cNvPr id="745" name="Google Shape;745;ge4c8079b5c_0_15"/>
          <p:cNvCxnSpPr/>
          <p:nvPr/>
        </p:nvCxnSpPr>
        <p:spPr>
          <a:xfrm>
            <a:off x="3301777" y="4454995"/>
            <a:ext cx="1148100" cy="362700"/>
          </a:xfrm>
          <a:prstGeom prst="straightConnector1">
            <a:avLst/>
          </a:prstGeom>
          <a:noFill/>
          <a:ln w="19050" cap="flat" cmpd="sng">
            <a:solidFill>
              <a:srgbClr val="FFC000"/>
            </a:solidFill>
            <a:prstDash val="solid"/>
            <a:miter lim="800000"/>
            <a:headEnd type="none" w="sm" len="sm"/>
            <a:tailEnd type="triangle" w="med" len="med"/>
          </a:ln>
        </p:spPr>
      </p:cxnSp>
      <p:cxnSp>
        <p:nvCxnSpPr>
          <p:cNvPr id="746" name="Google Shape;746;ge4c8079b5c_0_15"/>
          <p:cNvCxnSpPr/>
          <p:nvPr/>
        </p:nvCxnSpPr>
        <p:spPr>
          <a:xfrm flipH="1">
            <a:off x="7243878" y="4534595"/>
            <a:ext cx="955200" cy="384000"/>
          </a:xfrm>
          <a:prstGeom prst="straightConnector1">
            <a:avLst/>
          </a:prstGeom>
          <a:noFill/>
          <a:ln w="19050" cap="flat" cmpd="sng">
            <a:solidFill>
              <a:srgbClr val="FFC000"/>
            </a:solidFill>
            <a:prstDash val="solid"/>
            <a:miter lim="800000"/>
            <a:headEnd type="none" w="sm" len="sm"/>
            <a:tailEnd type="triangle" w="med" len="med"/>
          </a:ln>
        </p:spPr>
      </p:cxnSp>
      <p:grpSp>
        <p:nvGrpSpPr>
          <p:cNvPr id="747" name="Google Shape;747;ge4c8079b5c_0_15"/>
          <p:cNvGrpSpPr/>
          <p:nvPr/>
        </p:nvGrpSpPr>
        <p:grpSpPr>
          <a:xfrm>
            <a:off x="859357" y="5273604"/>
            <a:ext cx="8744534" cy="384900"/>
            <a:chOff x="1613181" y="4387150"/>
            <a:chExt cx="8744534" cy="384900"/>
          </a:xfrm>
        </p:grpSpPr>
        <p:sp>
          <p:nvSpPr>
            <p:cNvPr id="748" name="Google Shape;748;ge4c8079b5c_0_15"/>
            <p:cNvSpPr txBox="1"/>
            <p:nvPr/>
          </p:nvSpPr>
          <p:spPr>
            <a:xfrm>
              <a:off x="1613181" y="4387150"/>
              <a:ext cx="4275600" cy="38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500" b="1" i="1" u="none" strike="noStrike" cap="none">
                  <a:solidFill>
                    <a:schemeClr val="dk1"/>
                  </a:solidFill>
                  <a:latin typeface="Calibri"/>
                  <a:ea typeface="Calibri"/>
                  <a:cs typeface="Calibri"/>
                  <a:sym typeface="Calibri"/>
                </a:rPr>
                <a:t>Yt = Φ1Yt-1 + Φ2Yt-2 + Φ3Yt-3 </a:t>
              </a:r>
              <a:endParaRPr sz="2500" b="1" i="1" u="none" strike="noStrike" cap="none">
                <a:solidFill>
                  <a:schemeClr val="dk1"/>
                </a:solidFill>
                <a:latin typeface="Calibri"/>
                <a:ea typeface="Calibri"/>
                <a:cs typeface="Calibri"/>
                <a:sym typeface="Calibri"/>
              </a:endParaRPr>
            </a:p>
          </p:txBody>
        </p:sp>
        <p:sp>
          <p:nvSpPr>
            <p:cNvPr id="749" name="Google Shape;749;ge4c8079b5c_0_15"/>
            <p:cNvSpPr txBox="1"/>
            <p:nvPr/>
          </p:nvSpPr>
          <p:spPr>
            <a:xfrm>
              <a:off x="5979815" y="4387150"/>
              <a:ext cx="4377900" cy="38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500" b="1" i="1" dirty="0">
                  <a:solidFill>
                    <a:schemeClr val="dk1"/>
                  </a:solidFill>
                  <a:latin typeface="Calibri"/>
                  <a:ea typeface="Calibri"/>
                  <a:cs typeface="Calibri"/>
                  <a:sym typeface="Calibri"/>
                </a:rPr>
                <a:t>+</a:t>
              </a:r>
              <a:r>
                <a:rPr lang="es-ES" sz="2500" b="1" i="1" u="none" strike="noStrike" cap="none" dirty="0">
                  <a:solidFill>
                    <a:schemeClr val="dk1"/>
                  </a:solidFill>
                  <a:latin typeface="Calibri"/>
                  <a:ea typeface="Calibri"/>
                  <a:cs typeface="Calibri"/>
                  <a:sym typeface="Calibri"/>
                </a:rPr>
                <a:t> Θ1αt-1 + Θ2αt-2 + Θ3αt-3 + αt</a:t>
              </a:r>
              <a:endParaRPr sz="2500" b="1" i="1" u="none" strike="noStrike" cap="none" dirty="0">
                <a:solidFill>
                  <a:schemeClr val="dk1"/>
                </a:solidFill>
                <a:latin typeface="Calibri"/>
                <a:ea typeface="Calibri"/>
                <a:cs typeface="Calibri"/>
                <a:sym typeface="Calibri"/>
              </a:endParaRPr>
            </a:p>
          </p:txBody>
        </p:sp>
      </p:grpSp>
      <p:sp>
        <p:nvSpPr>
          <p:cNvPr id="750" name="Google Shape;750;ge4c8079b5c_0_15"/>
          <p:cNvSpPr txBox="1"/>
          <p:nvPr/>
        </p:nvSpPr>
        <p:spPr>
          <a:xfrm>
            <a:off x="3605787" y="4878751"/>
            <a:ext cx="4394700" cy="38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500" b="0" i="0" u="none" strike="noStrike" cap="none">
                <a:solidFill>
                  <a:schemeClr val="dk1"/>
                </a:solidFill>
                <a:latin typeface="Calibri"/>
                <a:ea typeface="Calibri"/>
                <a:cs typeface="Calibri"/>
                <a:sym typeface="Calibri"/>
              </a:rPr>
              <a:t>ARMA(pq) = AR(p)MA(q)</a:t>
            </a:r>
            <a:endParaRPr sz="2500" b="0" i="0" u="none" strike="noStrike" cap="none">
              <a:solidFill>
                <a:schemeClr val="dk1"/>
              </a:solidFill>
              <a:latin typeface="Calibri"/>
              <a:ea typeface="Calibri"/>
              <a:cs typeface="Calibri"/>
              <a:sym typeface="Calibri"/>
            </a:endParaRPr>
          </a:p>
        </p:txBody>
      </p:sp>
      <p:sp>
        <p:nvSpPr>
          <p:cNvPr id="751" name="Google Shape;751;ge4c8079b5c_0_15"/>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52" name="Google Shape;752;ge4c8079b5c_0_15"/>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ge4c8079b5c_0_35"/>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758" name="Google Shape;758;ge4c8079b5c_0_35"/>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759" name="Google Shape;759;ge4c8079b5c_0_35"/>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ARMA MODELS: </a:t>
            </a:r>
            <a:r>
              <a:rPr lang="es-ES" sz="3600" b="1" dirty="0">
                <a:latin typeface="Calibri"/>
                <a:ea typeface="Calibri"/>
                <a:cs typeface="Calibri"/>
                <a:sym typeface="Calibri"/>
              </a:rPr>
              <a:t>IDENTIFICATION</a:t>
            </a:r>
            <a:endParaRPr sz="4000" b="1" dirty="0">
              <a:solidFill>
                <a:srgbClr val="000000"/>
              </a:solidFill>
              <a:latin typeface="Calibri"/>
              <a:ea typeface="Calibri"/>
              <a:cs typeface="Calibri"/>
              <a:sym typeface="Calibri"/>
            </a:endParaRPr>
          </a:p>
        </p:txBody>
      </p:sp>
      <p:sp>
        <p:nvSpPr>
          <p:cNvPr id="760" name="Google Shape;760;ge4c8079b5c_0_35"/>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761" name="Google Shape;761;ge4c8079b5c_0_35"/>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62" name="Google Shape;762;ge4c8079b5c_0_35"/>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3" name="Google Shape;763;ge4c8079b5c_0_35"/>
          <p:cNvSpPr txBox="1"/>
          <p:nvPr/>
        </p:nvSpPr>
        <p:spPr>
          <a:xfrm>
            <a:off x="1090750" y="1651200"/>
            <a:ext cx="8926800" cy="98100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dirty="0">
              <a:solidFill>
                <a:srgbClr val="262626"/>
              </a:solidFill>
              <a:latin typeface="Calibri"/>
              <a:ea typeface="Calibri"/>
              <a:cs typeface="Calibri"/>
              <a:sym typeface="Calibri"/>
            </a:endParaRPr>
          </a:p>
          <a:p>
            <a:pPr lvl="0">
              <a:lnSpc>
                <a:spcPct val="115000"/>
              </a:lnSpc>
            </a:pPr>
            <a:r>
              <a:rPr lang="en-US" sz="1500">
                <a:solidFill>
                  <a:srgbClr val="262626"/>
                </a:solidFill>
                <a:latin typeface="Calibri"/>
                <a:ea typeface="Calibri"/>
                <a:cs typeface="Calibri"/>
                <a:sym typeface="Calibri"/>
              </a:rPr>
              <a:t>Jen Bookings methodology allows us to solve time series problems by steps
</a:t>
            </a:r>
            <a:endParaRPr sz="1500" dirty="0">
              <a:solidFill>
                <a:srgbClr val="262626"/>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FA1DE46F-DE59-4A28-B126-A8CB2CD39598}"/>
              </a:ext>
            </a:extLst>
          </p:cNvPr>
          <p:cNvGraphicFramePr>
            <a:graphicFrameLocks noGrp="1"/>
          </p:cNvGraphicFramePr>
          <p:nvPr>
            <p:extLst>
              <p:ext uri="{D42A27DB-BD31-4B8C-83A1-F6EECF244321}">
                <p14:modId xmlns:p14="http://schemas.microsoft.com/office/powerpoint/2010/main" val="61491521"/>
              </p:ext>
            </p:extLst>
          </p:nvPr>
        </p:nvGraphicFramePr>
        <p:xfrm>
          <a:off x="692250" y="2550705"/>
          <a:ext cx="10807500" cy="3088187"/>
        </p:xfrm>
        <a:graphic>
          <a:graphicData uri="http://schemas.openxmlformats.org/drawingml/2006/table">
            <a:tbl>
              <a:tblPr firstRow="1" bandRow="1">
                <a:tableStyleId>{2FB25FFC-CB03-4351-9EE2-0D3C820F9C58}</a:tableStyleId>
              </a:tblPr>
              <a:tblGrid>
                <a:gridCol w="2162917">
                  <a:extLst>
                    <a:ext uri="{9D8B030D-6E8A-4147-A177-3AD203B41FA5}">
                      <a16:colId xmlns:a16="http://schemas.microsoft.com/office/drawing/2014/main" val="1800845475"/>
                    </a:ext>
                  </a:extLst>
                </a:gridCol>
                <a:gridCol w="4180115">
                  <a:extLst>
                    <a:ext uri="{9D8B030D-6E8A-4147-A177-3AD203B41FA5}">
                      <a16:colId xmlns:a16="http://schemas.microsoft.com/office/drawing/2014/main" val="2789452855"/>
                    </a:ext>
                  </a:extLst>
                </a:gridCol>
                <a:gridCol w="4464468">
                  <a:extLst>
                    <a:ext uri="{9D8B030D-6E8A-4147-A177-3AD203B41FA5}">
                      <a16:colId xmlns:a16="http://schemas.microsoft.com/office/drawing/2014/main" val="4192948878"/>
                    </a:ext>
                  </a:extLst>
                </a:gridCol>
              </a:tblGrid>
              <a:tr h="357451">
                <a:tc>
                  <a:txBody>
                    <a:bodyPr/>
                    <a:lstStyle/>
                    <a:p>
                      <a:r>
                        <a:rPr lang="en-US" sz="1800" dirty="0"/>
                        <a:t>Process</a:t>
                      </a:r>
                      <a:endParaRPr lang="en-GB" sz="1800" dirty="0"/>
                    </a:p>
                  </a:txBody>
                  <a:tcPr/>
                </a:tc>
                <a:tc>
                  <a:txBody>
                    <a:bodyPr/>
                    <a:lstStyle/>
                    <a:p>
                      <a:r>
                        <a:rPr lang="en-US" sz="1800" dirty="0"/>
                        <a:t>Autocorrelation Function</a:t>
                      </a:r>
                      <a:endParaRPr lang="en-GB" sz="1800" dirty="0"/>
                    </a:p>
                  </a:txBody>
                  <a:tcPr/>
                </a:tc>
                <a:tc>
                  <a:txBody>
                    <a:bodyPr/>
                    <a:lstStyle/>
                    <a:p>
                      <a:r>
                        <a:rPr lang="en-US" sz="1800" dirty="0"/>
                        <a:t>Partial Autocorrelation Function</a:t>
                      </a:r>
                      <a:endParaRPr lang="en-GB" sz="1800" dirty="0"/>
                    </a:p>
                  </a:txBody>
                  <a:tcPr/>
                </a:tc>
                <a:extLst>
                  <a:ext uri="{0D108BD9-81ED-4DB2-BD59-A6C34878D82A}">
                    <a16:rowId xmlns:a16="http://schemas.microsoft.com/office/drawing/2014/main" val="218567558"/>
                  </a:ext>
                </a:extLst>
              </a:tr>
              <a:tr h="893627">
                <a:tc>
                  <a:txBody>
                    <a:bodyPr/>
                    <a:lstStyle/>
                    <a:p>
                      <a:r>
                        <a:rPr lang="en-US" sz="1800" dirty="0"/>
                        <a:t>MA(q)</a:t>
                      </a:r>
                      <a:endParaRPr lang="en-GB" sz="1800" dirty="0"/>
                    </a:p>
                  </a:txBody>
                  <a:tcPr/>
                </a:tc>
                <a:tc>
                  <a:txBody>
                    <a:bodyPr/>
                    <a:lstStyle/>
                    <a:p>
                      <a:r>
                        <a:rPr lang="en-US" sz="1800" dirty="0"/>
                        <a:t>Only the first q coefficients are significant.  The rest are abruptly canceled out. (coef. 0 for lag &gt; q)</a:t>
                      </a:r>
                      <a:endParaRPr lang="en-GB" sz="1800" dirty="0"/>
                    </a:p>
                  </a:txBody>
                  <a:tcPr/>
                </a:tc>
                <a:tc>
                  <a:txBody>
                    <a:bodyPr/>
                    <a:lstStyle/>
                    <a:p>
                      <a:r>
                        <a:rPr lang="en-US" sz="1800" dirty="0"/>
                        <a:t>Attenuated exponential fast decay or sine waves.</a:t>
                      </a:r>
                      <a:endParaRPr lang="en-GB" sz="1800" dirty="0"/>
                    </a:p>
                  </a:txBody>
                  <a:tcPr/>
                </a:tc>
                <a:extLst>
                  <a:ext uri="{0D108BD9-81ED-4DB2-BD59-A6C34878D82A}">
                    <a16:rowId xmlns:a16="http://schemas.microsoft.com/office/drawing/2014/main" val="1873953624"/>
                  </a:ext>
                </a:extLst>
              </a:tr>
              <a:tr h="893627">
                <a:tc>
                  <a:txBody>
                    <a:bodyPr/>
                    <a:lstStyle/>
                    <a:p>
                      <a:r>
                        <a:rPr lang="en-US" sz="1800" dirty="0"/>
                        <a:t>AR(p)</a:t>
                      </a:r>
                      <a:endParaRPr lang="en-GB" sz="1800" dirty="0"/>
                    </a:p>
                  </a:txBody>
                  <a:tcPr/>
                </a:tc>
                <a:tc>
                  <a:txBody>
                    <a:bodyPr/>
                    <a:lstStyle/>
                    <a:p>
                      <a:r>
                        <a:rPr lang="en-US" sz="1800" dirty="0"/>
                        <a:t>Attenuated exponential fast decay or sine waves.</a:t>
                      </a:r>
                      <a:endParaRPr lang="en-GB" sz="1800" dirty="0"/>
                    </a:p>
                  </a:txBody>
                  <a:tcPr/>
                </a:tc>
                <a:tc>
                  <a:txBody>
                    <a:bodyPr/>
                    <a:lstStyle/>
                    <a:p>
                      <a:r>
                        <a:rPr lang="en-US" sz="1800" dirty="0"/>
                        <a:t>Only the first p coefficients are significant.  The rest cancel out abruptly (coef. 0 for lag &gt; p)</a:t>
                      </a:r>
                      <a:endParaRPr lang="en-GB" sz="1800" dirty="0"/>
                    </a:p>
                  </a:txBody>
                  <a:tcPr/>
                </a:tc>
                <a:extLst>
                  <a:ext uri="{0D108BD9-81ED-4DB2-BD59-A6C34878D82A}">
                    <a16:rowId xmlns:a16="http://schemas.microsoft.com/office/drawing/2014/main" val="944109609"/>
                  </a:ext>
                </a:extLst>
              </a:tr>
              <a:tr h="893627">
                <a:tc>
                  <a:txBody>
                    <a:bodyPr/>
                    <a:lstStyle/>
                    <a:p>
                      <a:r>
                        <a:rPr lang="en-US" sz="1800" dirty="0"/>
                        <a:t>ARIMA(</a:t>
                      </a:r>
                      <a:r>
                        <a:rPr lang="en-US" sz="1800" dirty="0" err="1"/>
                        <a:t>p,d,q</a:t>
                      </a:r>
                      <a:r>
                        <a:rPr lang="en-US" sz="1800" dirty="0"/>
                        <a:t>)</a:t>
                      </a:r>
                      <a:endParaRPr lang="en-GB" sz="1800" dirty="0"/>
                    </a:p>
                  </a:txBody>
                  <a:tcPr/>
                </a:tc>
                <a:tc>
                  <a:txBody>
                    <a:bodyPr/>
                    <a:lstStyle/>
                    <a:p>
                      <a:r>
                        <a:rPr lang="en-US" sz="1800" dirty="0"/>
                        <a:t>Irregular behavior in the lags (1,…, q) with q peaks. Decline in lags after q.</a:t>
                      </a:r>
                      <a:endParaRPr lang="en-GB" sz="1800" dirty="0"/>
                    </a:p>
                  </a:txBody>
                  <a:tcPr/>
                </a:tc>
                <a:tc>
                  <a:txBody>
                    <a:bodyPr/>
                    <a:lstStyle/>
                    <a:p>
                      <a:r>
                        <a:rPr lang="en-US" sz="1800" dirty="0"/>
                        <a:t>Decline in attenuated exponentials and sine waves. No early zero lags.</a:t>
                      </a:r>
                      <a:endParaRPr lang="en-GB" sz="1800" dirty="0"/>
                    </a:p>
                  </a:txBody>
                  <a:tcPr/>
                </a:tc>
                <a:extLst>
                  <a:ext uri="{0D108BD9-81ED-4DB2-BD59-A6C34878D82A}">
                    <a16:rowId xmlns:a16="http://schemas.microsoft.com/office/drawing/2014/main" val="126189387"/>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ge4c8079b5c_0_467"/>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770" name="Google Shape;770;ge4c8079b5c_0_467"/>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771" name="Google Shape;771;ge4c8079b5c_0_467"/>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ARMA MODELS: </a:t>
            </a:r>
            <a:r>
              <a:rPr lang="es-ES" sz="3600" b="1" dirty="0">
                <a:latin typeface="Calibri"/>
                <a:ea typeface="Calibri"/>
                <a:cs typeface="Calibri"/>
                <a:sym typeface="Calibri"/>
              </a:rPr>
              <a:t>IDENTIFICATION</a:t>
            </a:r>
            <a:endParaRPr sz="4000" b="1" dirty="0">
              <a:solidFill>
                <a:srgbClr val="000000"/>
              </a:solidFill>
              <a:latin typeface="Calibri"/>
              <a:ea typeface="Calibri"/>
              <a:cs typeface="Calibri"/>
              <a:sym typeface="Calibri"/>
            </a:endParaRPr>
          </a:p>
        </p:txBody>
      </p:sp>
      <p:sp>
        <p:nvSpPr>
          <p:cNvPr id="772" name="Google Shape;772;ge4c8079b5c_0_467"/>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773" name="Google Shape;773;ge4c8079b5c_0_467"/>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74" name="Google Shape;774;ge4c8079b5c_0_467"/>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75" name="Google Shape;775;ge4c8079b5c_0_467"/>
          <p:cNvSpPr txBox="1"/>
          <p:nvPr/>
        </p:nvSpPr>
        <p:spPr>
          <a:xfrm>
            <a:off x="1090750" y="1651200"/>
            <a:ext cx="8926800" cy="7155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dirty="0">
              <a:solidFill>
                <a:srgbClr val="262626"/>
              </a:solidFill>
              <a:latin typeface="Calibri"/>
              <a:ea typeface="Calibri"/>
              <a:cs typeface="Calibri"/>
              <a:sym typeface="Calibri"/>
            </a:endParaRPr>
          </a:p>
          <a:p>
            <a:pPr lvl="0">
              <a:lnSpc>
                <a:spcPct val="115000"/>
              </a:lnSpc>
            </a:pPr>
            <a:r>
              <a:rPr lang="es-ES" sz="1500" dirty="0">
                <a:solidFill>
                  <a:srgbClr val="262626"/>
                </a:solidFill>
                <a:latin typeface="Calibri"/>
                <a:ea typeface="Calibri"/>
                <a:cs typeface="Calibri"/>
                <a:sym typeface="Calibri"/>
              </a:rPr>
              <a:t>A </a:t>
            </a:r>
            <a:r>
              <a:rPr lang="es-ES" sz="1500" dirty="0" err="1">
                <a:solidFill>
                  <a:srgbClr val="262626"/>
                </a:solidFill>
                <a:latin typeface="Calibri"/>
                <a:ea typeface="Calibri"/>
                <a:cs typeface="Calibri"/>
                <a:sym typeface="Calibri"/>
              </a:rPr>
              <a:t>couple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of</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examples</a:t>
            </a:r>
            <a:endParaRPr sz="1500" dirty="0">
              <a:solidFill>
                <a:srgbClr val="262626"/>
              </a:solidFill>
              <a:latin typeface="Calibri"/>
              <a:ea typeface="Calibri"/>
              <a:cs typeface="Calibri"/>
              <a:sym typeface="Calibri"/>
            </a:endParaRPr>
          </a:p>
        </p:txBody>
      </p:sp>
      <p:pic>
        <p:nvPicPr>
          <p:cNvPr id="776" name="Google Shape;776;ge4c8079b5c_0_467"/>
          <p:cNvPicPr preferRelativeResize="0"/>
          <p:nvPr/>
        </p:nvPicPr>
        <p:blipFill>
          <a:blip r:embed="rId5">
            <a:alphaModFix/>
          </a:blip>
          <a:stretch>
            <a:fillRect/>
          </a:stretch>
        </p:blipFill>
        <p:spPr>
          <a:xfrm>
            <a:off x="753338" y="2515063"/>
            <a:ext cx="3807519" cy="3338425"/>
          </a:xfrm>
          <a:prstGeom prst="rect">
            <a:avLst/>
          </a:prstGeom>
          <a:noFill/>
          <a:ln>
            <a:noFill/>
          </a:ln>
        </p:spPr>
      </p:pic>
      <p:sp>
        <p:nvSpPr>
          <p:cNvPr id="777" name="Google Shape;777;ge4c8079b5c_0_467"/>
          <p:cNvSpPr txBox="1"/>
          <p:nvPr/>
        </p:nvSpPr>
        <p:spPr>
          <a:xfrm>
            <a:off x="2389606" y="5923118"/>
            <a:ext cx="1296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a:solidFill>
                  <a:schemeClr val="dk1"/>
                </a:solidFill>
                <a:latin typeface="Calibri"/>
                <a:ea typeface="Calibri"/>
                <a:cs typeface="Calibri"/>
                <a:sym typeface="Calibri"/>
              </a:rPr>
              <a:t>MA(3)</a:t>
            </a:r>
            <a:endParaRPr sz="2400" b="0" i="0" u="none" strike="noStrike" cap="none">
              <a:solidFill>
                <a:schemeClr val="dk1"/>
              </a:solidFill>
              <a:latin typeface="Calibri"/>
              <a:ea typeface="Calibri"/>
              <a:cs typeface="Calibri"/>
              <a:sym typeface="Calibri"/>
            </a:endParaRPr>
          </a:p>
        </p:txBody>
      </p:sp>
      <p:pic>
        <p:nvPicPr>
          <p:cNvPr id="778" name="Google Shape;778;ge4c8079b5c_0_467"/>
          <p:cNvPicPr preferRelativeResize="0"/>
          <p:nvPr/>
        </p:nvPicPr>
        <p:blipFill>
          <a:blip r:embed="rId6">
            <a:alphaModFix/>
          </a:blip>
          <a:stretch>
            <a:fillRect/>
          </a:stretch>
        </p:blipFill>
        <p:spPr>
          <a:xfrm>
            <a:off x="6676126" y="2391463"/>
            <a:ext cx="3686344" cy="3438525"/>
          </a:xfrm>
          <a:prstGeom prst="rect">
            <a:avLst/>
          </a:prstGeom>
          <a:noFill/>
          <a:ln>
            <a:noFill/>
          </a:ln>
        </p:spPr>
      </p:pic>
      <p:sp>
        <p:nvSpPr>
          <p:cNvPr id="779" name="Google Shape;779;ge4c8079b5c_0_467"/>
          <p:cNvSpPr txBox="1"/>
          <p:nvPr/>
        </p:nvSpPr>
        <p:spPr>
          <a:xfrm>
            <a:off x="7983281" y="5889243"/>
            <a:ext cx="1296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a:solidFill>
                  <a:schemeClr val="dk1"/>
                </a:solidFill>
                <a:latin typeface="Calibri"/>
                <a:ea typeface="Calibri"/>
                <a:cs typeface="Calibri"/>
                <a:sym typeface="Calibri"/>
              </a:rPr>
              <a:t>AR(1)</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ge4c8079b5c_0_46"/>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785" name="Google Shape;785;ge4c8079b5c_0_46"/>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786" name="Google Shape;786;ge4c8079b5c_0_46"/>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 MODELS: THE INTEGRAL PART</a:t>
            </a:r>
            <a:endParaRPr sz="4000" b="1" dirty="0">
              <a:solidFill>
                <a:srgbClr val="000000"/>
              </a:solidFill>
              <a:latin typeface="Calibri"/>
              <a:ea typeface="Calibri"/>
              <a:cs typeface="Calibri"/>
              <a:sym typeface="Calibri"/>
            </a:endParaRPr>
          </a:p>
        </p:txBody>
      </p:sp>
      <p:sp>
        <p:nvSpPr>
          <p:cNvPr id="787" name="Google Shape;787;ge4c8079b5c_0_46"/>
          <p:cNvSpPr txBox="1"/>
          <p:nvPr/>
        </p:nvSpPr>
        <p:spPr>
          <a:xfrm>
            <a:off x="4498925" y="2049913"/>
            <a:ext cx="6916800" cy="3613297"/>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s-ES" sz="1600" dirty="0" err="1">
                <a:solidFill>
                  <a:srgbClr val="262626"/>
                </a:solidFill>
                <a:highlight>
                  <a:srgbClr val="FFC000"/>
                </a:highlight>
                <a:latin typeface="Calibri"/>
                <a:ea typeface="Calibri"/>
                <a:cs typeface="Calibri"/>
                <a:sym typeface="Calibri"/>
              </a:rPr>
              <a:t>Very</a:t>
            </a:r>
            <a:r>
              <a:rPr lang="es-ES" sz="1600" dirty="0">
                <a:solidFill>
                  <a:srgbClr val="262626"/>
                </a:solidFill>
                <a:highlight>
                  <a:srgbClr val="FFC000"/>
                </a:highlight>
                <a:latin typeface="Calibri"/>
                <a:ea typeface="Calibri"/>
                <a:cs typeface="Calibri"/>
                <a:sym typeface="Calibri"/>
              </a:rPr>
              <a:t> </a:t>
            </a:r>
            <a:r>
              <a:rPr lang="es-ES" sz="1600" dirty="0" err="1">
                <a:solidFill>
                  <a:srgbClr val="262626"/>
                </a:solidFill>
                <a:highlight>
                  <a:srgbClr val="FFC000"/>
                </a:highlight>
                <a:latin typeface="Calibri"/>
                <a:ea typeface="Calibri"/>
                <a:cs typeface="Calibri"/>
                <a:sym typeface="Calibri"/>
              </a:rPr>
              <a:t>few</a:t>
            </a:r>
            <a:r>
              <a:rPr lang="es-ES" sz="1600" dirty="0">
                <a:solidFill>
                  <a:srgbClr val="262626"/>
                </a:solidFill>
                <a:highlight>
                  <a:srgbClr val="FFC000"/>
                </a:highlight>
                <a:latin typeface="Calibri"/>
                <a:ea typeface="Calibri"/>
                <a:cs typeface="Calibri"/>
                <a:sym typeface="Calibri"/>
              </a:rPr>
              <a:t> time series in </a:t>
            </a:r>
            <a:r>
              <a:rPr lang="es-ES" sz="1600" dirty="0" err="1">
                <a:solidFill>
                  <a:srgbClr val="262626"/>
                </a:solidFill>
                <a:highlight>
                  <a:srgbClr val="FFC000"/>
                </a:highlight>
                <a:latin typeface="Calibri"/>
                <a:ea typeface="Calibri"/>
                <a:cs typeface="Calibri"/>
                <a:sym typeface="Calibri"/>
              </a:rPr>
              <a:t>the</a:t>
            </a:r>
            <a:r>
              <a:rPr lang="es-ES" sz="1600" dirty="0">
                <a:solidFill>
                  <a:srgbClr val="262626"/>
                </a:solidFill>
                <a:highlight>
                  <a:srgbClr val="FFC000"/>
                </a:highlight>
                <a:latin typeface="Calibri"/>
                <a:ea typeface="Calibri"/>
                <a:cs typeface="Calibri"/>
                <a:sym typeface="Calibri"/>
              </a:rPr>
              <a:t> real </a:t>
            </a:r>
            <a:r>
              <a:rPr lang="es-ES" sz="1600" dirty="0" err="1">
                <a:solidFill>
                  <a:srgbClr val="262626"/>
                </a:solidFill>
                <a:highlight>
                  <a:srgbClr val="FFC000"/>
                </a:highlight>
                <a:latin typeface="Calibri"/>
                <a:ea typeface="Calibri"/>
                <a:cs typeface="Calibri"/>
                <a:sym typeface="Calibri"/>
              </a:rPr>
              <a:t>world</a:t>
            </a:r>
            <a:r>
              <a:rPr lang="es-ES" sz="1600" dirty="0">
                <a:solidFill>
                  <a:srgbClr val="262626"/>
                </a:solidFill>
                <a:highlight>
                  <a:srgbClr val="FFC000"/>
                </a:highlight>
                <a:latin typeface="Calibri"/>
                <a:ea typeface="Calibri"/>
                <a:cs typeface="Calibri"/>
                <a:sym typeface="Calibri"/>
              </a:rPr>
              <a:t> are </a:t>
            </a:r>
            <a:r>
              <a:rPr lang="es-ES" sz="1600" dirty="0" err="1">
                <a:solidFill>
                  <a:srgbClr val="262626"/>
                </a:solidFill>
                <a:highlight>
                  <a:srgbClr val="FFC000"/>
                </a:highlight>
                <a:latin typeface="Calibri"/>
                <a:ea typeface="Calibri"/>
                <a:cs typeface="Calibri"/>
                <a:sym typeface="Calibri"/>
              </a:rPr>
              <a:t>stationary</a:t>
            </a:r>
            <a:r>
              <a:rPr lang="es-ES" sz="1600" dirty="0">
                <a:solidFill>
                  <a:srgbClr val="262626"/>
                </a:solidFill>
                <a:highlight>
                  <a:srgbClr val="FFC000"/>
                </a:highlight>
                <a:latin typeface="Calibri"/>
                <a:ea typeface="Calibri"/>
                <a:cs typeface="Calibri"/>
                <a:sym typeface="Calibri"/>
              </a:rPr>
              <a:t>.</a:t>
            </a:r>
            <a:r>
              <a:rPr lang="es-ES" sz="1600"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Most have trend, non-constant variance and seasonal variations.</a:t>
            </a: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lvl="0">
              <a:lnSpc>
                <a:spcPct val="115000"/>
              </a:lnSpc>
              <a:buClr>
                <a:schemeClr val="dk1"/>
              </a:buClr>
              <a:buSzPts val="1100"/>
            </a:pPr>
            <a:r>
              <a:rPr lang="en-US" sz="1600" dirty="0">
                <a:solidFill>
                  <a:srgbClr val="262626"/>
                </a:solidFill>
                <a:latin typeface="Calibri"/>
                <a:ea typeface="Calibri"/>
                <a:cs typeface="Calibri"/>
                <a:sym typeface="Calibri"/>
              </a:rPr>
              <a:t>The </a:t>
            </a:r>
            <a:r>
              <a:rPr lang="en-US" sz="1600" b="1" dirty="0">
                <a:solidFill>
                  <a:srgbClr val="262626"/>
                </a:solidFill>
                <a:latin typeface="Calibri"/>
                <a:ea typeface="Calibri"/>
                <a:cs typeface="Calibri"/>
                <a:sym typeface="Calibri"/>
              </a:rPr>
              <a:t>integral part</a:t>
            </a:r>
            <a:r>
              <a:rPr lang="en-US" sz="1600" dirty="0">
                <a:solidFill>
                  <a:srgbClr val="262626"/>
                </a:solidFill>
                <a:latin typeface="Calibri"/>
                <a:ea typeface="Calibri"/>
                <a:cs typeface="Calibri"/>
                <a:sym typeface="Calibri"/>
              </a:rPr>
              <a:t> represents the process of differences between successive values to achieve the </a:t>
            </a:r>
            <a:r>
              <a:rPr lang="en-US" sz="1600" b="1" dirty="0">
                <a:solidFill>
                  <a:srgbClr val="262626"/>
                </a:solidFill>
                <a:latin typeface="Calibri"/>
                <a:ea typeface="Calibri"/>
                <a:cs typeface="Calibri"/>
                <a:sym typeface="Calibri"/>
              </a:rPr>
              <a:t>condition of stationarity</a:t>
            </a:r>
            <a:r>
              <a:rPr lang="en-US" sz="1600" dirty="0">
                <a:solidFill>
                  <a:srgbClr val="262626"/>
                </a:solidFill>
                <a:latin typeface="Calibri"/>
                <a:ea typeface="Calibri"/>
                <a:cs typeface="Calibri"/>
                <a:sym typeface="Calibri"/>
              </a:rPr>
              <a:t>. For linear trends, the first difference (first order) is sufficient, although more differentiations may be necessary for more complex cases.
</a:t>
            </a:r>
            <a:endParaRPr sz="1600" dirty="0">
              <a:solidFill>
                <a:srgbClr val="262626"/>
              </a:solidFill>
              <a:latin typeface="Calibri"/>
              <a:ea typeface="Calibri"/>
              <a:cs typeface="Calibri"/>
              <a:sym typeface="Calibri"/>
            </a:endParaRPr>
          </a:p>
          <a:p>
            <a:pPr lvl="0">
              <a:lnSpc>
                <a:spcPct val="115000"/>
              </a:lnSpc>
              <a:buClr>
                <a:schemeClr val="dk1"/>
              </a:buClr>
              <a:buSzPts val="1100"/>
            </a:pPr>
            <a:r>
              <a:rPr lang="en-US" sz="1600" dirty="0">
                <a:solidFill>
                  <a:srgbClr val="262626"/>
                </a:solidFill>
                <a:latin typeface="Calibri"/>
                <a:ea typeface="Calibri"/>
                <a:cs typeface="Calibri"/>
                <a:sym typeface="Calibri"/>
              </a:rPr>
              <a:t>The </a:t>
            </a:r>
            <a:r>
              <a:rPr lang="en-US" sz="1600" b="1" dirty="0">
                <a:solidFill>
                  <a:srgbClr val="262626"/>
                </a:solidFill>
                <a:latin typeface="Calibri"/>
                <a:ea typeface="Calibri"/>
                <a:cs typeface="Calibri"/>
                <a:sym typeface="Calibri"/>
              </a:rPr>
              <a:t>order</a:t>
            </a:r>
            <a:r>
              <a:rPr lang="en-US" sz="1600" dirty="0">
                <a:solidFill>
                  <a:srgbClr val="262626"/>
                </a:solidFill>
                <a:latin typeface="Calibri"/>
                <a:ea typeface="Calibri"/>
                <a:cs typeface="Calibri"/>
                <a:sym typeface="Calibri"/>
              </a:rPr>
              <a:t> of the integral part refers to the </a:t>
            </a:r>
            <a:r>
              <a:rPr lang="en-US" sz="1600" b="1" dirty="0">
                <a:solidFill>
                  <a:srgbClr val="262626"/>
                </a:solidFill>
                <a:latin typeface="Calibri"/>
                <a:ea typeface="Calibri"/>
                <a:cs typeface="Calibri"/>
                <a:sym typeface="Calibri"/>
              </a:rPr>
              <a:t>number of differences</a:t>
            </a:r>
            <a:r>
              <a:rPr lang="en-US" sz="1600" dirty="0">
                <a:solidFill>
                  <a:srgbClr val="262626"/>
                </a:solidFill>
                <a:latin typeface="Calibri"/>
                <a:ea typeface="Calibri"/>
                <a:cs typeface="Calibri"/>
                <a:sym typeface="Calibri"/>
              </a:rPr>
              <a:t> between the values necessary for the values for the series to be stationary
</a:t>
            </a:r>
            <a:endParaRPr sz="1600" dirty="0">
              <a:solidFill>
                <a:srgbClr val="262626"/>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1600" dirty="0">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788" name="Google Shape;788;ge4c8079b5c_0_46"/>
          <p:cNvSpPr txBox="1"/>
          <p:nvPr/>
        </p:nvSpPr>
        <p:spPr>
          <a:xfrm>
            <a:off x="4498929" y="4940737"/>
            <a:ext cx="54054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400" b="1" i="1">
                <a:solidFill>
                  <a:srgbClr val="7F7F7F"/>
                </a:solidFill>
                <a:latin typeface="Calibri"/>
                <a:ea typeface="Calibri"/>
                <a:cs typeface="Calibri"/>
                <a:sym typeface="Calibri"/>
              </a:rPr>
              <a:t>W</a:t>
            </a:r>
            <a:r>
              <a:rPr lang="es-ES" sz="1400" b="1" i="1" u="none" strike="noStrike" cap="none">
                <a:solidFill>
                  <a:srgbClr val="7F7F7F"/>
                </a:solidFill>
                <a:latin typeface="Calibri"/>
                <a:ea typeface="Calibri"/>
                <a:cs typeface="Calibri"/>
                <a:sym typeface="Calibri"/>
              </a:rPr>
              <a:t>t</a:t>
            </a:r>
            <a:r>
              <a:rPr lang="es-ES" sz="2400" b="1" i="1" u="none" strike="noStrike" cap="none">
                <a:solidFill>
                  <a:srgbClr val="7F7F7F"/>
                </a:solidFill>
                <a:latin typeface="Calibri"/>
                <a:ea typeface="Calibri"/>
                <a:cs typeface="Calibri"/>
                <a:sym typeface="Calibri"/>
              </a:rPr>
              <a:t> = </a:t>
            </a:r>
            <a:r>
              <a:rPr lang="es-ES" sz="2400" b="1" i="1">
                <a:solidFill>
                  <a:srgbClr val="7F7F7F"/>
                </a:solidFill>
                <a:latin typeface="Calibri"/>
                <a:ea typeface="Calibri"/>
                <a:cs typeface="Calibri"/>
                <a:sym typeface="Calibri"/>
              </a:rPr>
              <a:t>Yt - Yt</a:t>
            </a:r>
            <a:r>
              <a:rPr lang="es-ES" sz="2400" b="1" i="1" baseline="-25000">
                <a:solidFill>
                  <a:srgbClr val="7F7F7F"/>
                </a:solidFill>
                <a:latin typeface="Calibri"/>
                <a:ea typeface="Calibri"/>
                <a:cs typeface="Calibri"/>
                <a:sym typeface="Calibri"/>
              </a:rPr>
              <a:t>1</a:t>
            </a:r>
            <a:endParaRPr sz="1400" b="1" i="1" u="none" strike="noStrike" cap="none" baseline="-25000">
              <a:solidFill>
                <a:srgbClr val="7F7F7F"/>
              </a:solidFill>
              <a:latin typeface="Calibri"/>
              <a:ea typeface="Calibri"/>
              <a:cs typeface="Calibri"/>
              <a:sym typeface="Calibri"/>
            </a:endParaRPr>
          </a:p>
        </p:txBody>
      </p:sp>
      <p:pic>
        <p:nvPicPr>
          <p:cNvPr id="789" name="Google Shape;789;ge4c8079b5c_0_46"/>
          <p:cNvPicPr preferRelativeResize="0"/>
          <p:nvPr/>
        </p:nvPicPr>
        <p:blipFill>
          <a:blip r:embed="rId5">
            <a:alphaModFix/>
          </a:blip>
          <a:stretch>
            <a:fillRect/>
          </a:stretch>
        </p:blipFill>
        <p:spPr>
          <a:xfrm>
            <a:off x="605726" y="2034300"/>
            <a:ext cx="2195973" cy="1844226"/>
          </a:xfrm>
          <a:prstGeom prst="rect">
            <a:avLst/>
          </a:prstGeom>
          <a:noFill/>
          <a:ln>
            <a:noFill/>
          </a:ln>
        </p:spPr>
      </p:pic>
      <p:pic>
        <p:nvPicPr>
          <p:cNvPr id="790" name="Google Shape;790;ge4c8079b5c_0_46"/>
          <p:cNvPicPr preferRelativeResize="0"/>
          <p:nvPr/>
        </p:nvPicPr>
        <p:blipFill>
          <a:blip r:embed="rId6">
            <a:alphaModFix/>
          </a:blip>
          <a:stretch>
            <a:fillRect/>
          </a:stretch>
        </p:blipFill>
        <p:spPr>
          <a:xfrm>
            <a:off x="1937200" y="4130400"/>
            <a:ext cx="2043726" cy="1844224"/>
          </a:xfrm>
          <a:prstGeom prst="rect">
            <a:avLst/>
          </a:prstGeom>
          <a:noFill/>
          <a:ln>
            <a:noFill/>
          </a:ln>
        </p:spPr>
      </p:pic>
      <p:sp>
        <p:nvSpPr>
          <p:cNvPr id="791" name="Google Shape;791;ge4c8079b5c_0_46"/>
          <p:cNvSpPr/>
          <p:nvPr/>
        </p:nvSpPr>
        <p:spPr>
          <a:xfrm>
            <a:off x="1297694" y="3867650"/>
            <a:ext cx="498175" cy="858425"/>
          </a:xfrm>
          <a:custGeom>
            <a:avLst/>
            <a:gdLst/>
            <a:ahLst/>
            <a:cxnLst/>
            <a:rect l="l" t="t" r="r" b="b"/>
            <a:pathLst>
              <a:path w="19927" h="34337" extrusionOk="0">
                <a:moveTo>
                  <a:pt x="541" y="0"/>
                </a:moveTo>
                <a:cubicBezTo>
                  <a:pt x="711" y="8662"/>
                  <a:pt x="-1963" y="20111"/>
                  <a:pt x="4692" y="25658"/>
                </a:cubicBezTo>
                <a:cubicBezTo>
                  <a:pt x="8465" y="28803"/>
                  <a:pt x="21233" y="30973"/>
                  <a:pt x="19408" y="26413"/>
                </a:cubicBezTo>
                <a:cubicBezTo>
                  <a:pt x="18875" y="25081"/>
                  <a:pt x="16766" y="21583"/>
                  <a:pt x="16766" y="23017"/>
                </a:cubicBezTo>
                <a:cubicBezTo>
                  <a:pt x="16766" y="24728"/>
                  <a:pt x="19449" y="25490"/>
                  <a:pt x="19785" y="27168"/>
                </a:cubicBezTo>
                <a:cubicBezTo>
                  <a:pt x="20354" y="30007"/>
                  <a:pt x="16174" y="31747"/>
                  <a:pt x="14880" y="34337"/>
                </a:cubicBezTo>
              </a:path>
            </a:pathLst>
          </a:custGeom>
          <a:noFill/>
          <a:ln w="9525" cap="flat" cmpd="sng">
            <a:solidFill>
              <a:schemeClr val="dk2"/>
            </a:solidFill>
            <a:prstDash val="solid"/>
            <a:round/>
            <a:headEnd type="none" w="med" len="med"/>
            <a:tailEnd type="none" w="med" len="med"/>
          </a:ln>
        </p:spPr>
      </p:sp>
      <p:sp>
        <p:nvSpPr>
          <p:cNvPr id="792" name="Google Shape;792;ge4c8079b5c_0_46"/>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793" name="Google Shape;793;ge4c8079b5c_0_46"/>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794" name="Google Shape;794;ge4c8079b5c_0_46"/>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ge4c8079b5c_0_6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00" name="Google Shape;800;ge4c8079b5c_0_6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801" name="Google Shape;801;ge4c8079b5c_0_60"/>
          <p:cNvSpPr txBox="1"/>
          <p:nvPr/>
        </p:nvSpPr>
        <p:spPr>
          <a:xfrm>
            <a:off x="1207950" y="1178603"/>
            <a:ext cx="10807500" cy="553998"/>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ARIMA MODELS: SEASONALITY</a:t>
            </a:r>
            <a:r>
              <a:rPr lang="es-ES" sz="3600" b="1" dirty="0">
                <a:latin typeface="Calibri"/>
                <a:ea typeface="Calibri"/>
                <a:cs typeface="Calibri"/>
                <a:sym typeface="Calibri"/>
              </a:rPr>
              <a:t> (SARIMA)</a:t>
            </a:r>
            <a:endParaRPr sz="4000" b="1" dirty="0">
              <a:solidFill>
                <a:srgbClr val="000000"/>
              </a:solidFill>
              <a:latin typeface="Calibri"/>
              <a:ea typeface="Calibri"/>
              <a:cs typeface="Calibri"/>
              <a:sym typeface="Calibri"/>
            </a:endParaRPr>
          </a:p>
        </p:txBody>
      </p:sp>
      <p:sp>
        <p:nvSpPr>
          <p:cNvPr id="802" name="Google Shape;802;ge4c8079b5c_0_60"/>
          <p:cNvSpPr txBox="1"/>
          <p:nvPr/>
        </p:nvSpPr>
        <p:spPr>
          <a:xfrm>
            <a:off x="4498925" y="2049913"/>
            <a:ext cx="6916800" cy="2831544"/>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dirty="0">
                <a:solidFill>
                  <a:srgbClr val="262626"/>
                </a:solidFill>
                <a:latin typeface="Calibri"/>
                <a:ea typeface="Calibri"/>
                <a:cs typeface="Calibri"/>
                <a:sym typeface="Calibri"/>
              </a:rPr>
              <a:t>In time series, there is often a </a:t>
            </a:r>
            <a:r>
              <a:rPr lang="en-US" sz="1600" dirty="0" err="1">
                <a:solidFill>
                  <a:srgbClr val="262626"/>
                </a:solidFill>
                <a:latin typeface="Calibri"/>
                <a:ea typeface="Calibri"/>
                <a:cs typeface="Calibri"/>
                <a:sym typeface="Calibri"/>
              </a:rPr>
              <a:t>cilician</a:t>
            </a:r>
            <a:r>
              <a:rPr lang="en-US" sz="1600" dirty="0">
                <a:solidFill>
                  <a:srgbClr val="262626"/>
                </a:solidFill>
                <a:latin typeface="Calibri"/>
                <a:ea typeface="Calibri"/>
                <a:cs typeface="Calibri"/>
                <a:sym typeface="Calibri"/>
              </a:rPr>
              <a:t> correlation with more distant periods (not only the most recent ones). To take into account this feature of time series, we have the SARIMA model.</a:t>
            </a:r>
          </a:p>
          <a:p>
            <a:pPr lvl="0">
              <a:lnSpc>
                <a:spcPct val="115000"/>
              </a:lnSpc>
              <a:buClr>
                <a:schemeClr val="dk1"/>
              </a:buClr>
              <a:buSzPts val="1100"/>
            </a:pPr>
            <a:r>
              <a:rPr lang="en-US" sz="1600" dirty="0">
                <a:solidFill>
                  <a:srgbClr val="262626"/>
                </a:solidFill>
                <a:latin typeface="Calibri"/>
                <a:ea typeface="Calibri"/>
                <a:cs typeface="Calibri"/>
                <a:sym typeface="Calibri"/>
              </a:rPr>
              <a:t>
The SARIMA Models are an extension to the ARIMA model that analyzes the univariate model and includes a seasonality component in the model. It is necessary to know the period of seasonality to include it in the model.</a:t>
            </a:r>
          </a:p>
          <a:p>
            <a:pPr lvl="0">
              <a:lnSpc>
                <a:spcPct val="115000"/>
              </a:lnSpc>
              <a:buClr>
                <a:schemeClr val="dk1"/>
              </a:buClr>
              <a:buSzPts val="1100"/>
            </a:pPr>
            <a:r>
              <a:rPr lang="en-US" sz="1600" dirty="0">
                <a:solidFill>
                  <a:srgbClr val="262626"/>
                </a:solidFill>
                <a:latin typeface="Calibri"/>
                <a:ea typeface="Calibri"/>
                <a:cs typeface="Calibri"/>
                <a:sym typeface="Calibri"/>
              </a:rPr>
              <a:t>
The seasonal part is composed of terms similar to the traditional components, but the lag period is related to the period of seasonality (either monthly, weekly)</a:t>
            </a:r>
            <a:endParaRPr sz="1600" dirty="0">
              <a:solidFill>
                <a:srgbClr val="262626"/>
              </a:solidFill>
              <a:latin typeface="Calibri"/>
              <a:ea typeface="Calibri"/>
              <a:cs typeface="Calibri"/>
              <a:sym typeface="Calibri"/>
            </a:endParaRPr>
          </a:p>
        </p:txBody>
      </p:sp>
      <p:pic>
        <p:nvPicPr>
          <p:cNvPr id="803" name="Google Shape;803;ge4c8079b5c_0_60"/>
          <p:cNvPicPr preferRelativeResize="0"/>
          <p:nvPr/>
        </p:nvPicPr>
        <p:blipFill>
          <a:blip r:embed="rId5">
            <a:alphaModFix/>
          </a:blip>
          <a:stretch>
            <a:fillRect/>
          </a:stretch>
        </p:blipFill>
        <p:spPr>
          <a:xfrm>
            <a:off x="642925" y="2485226"/>
            <a:ext cx="3446456" cy="2224714"/>
          </a:xfrm>
          <a:prstGeom prst="rect">
            <a:avLst/>
          </a:prstGeom>
          <a:noFill/>
          <a:ln>
            <a:noFill/>
          </a:ln>
        </p:spPr>
      </p:pic>
      <p:sp>
        <p:nvSpPr>
          <p:cNvPr id="804" name="Google Shape;804;ge4c8079b5c_0_6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805" name="Google Shape;805;ge4c8079b5c_0_6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806" name="Google Shape;806;ge4c8079b5c_0_6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807" name="Google Shape;807;ge4c8079b5c_0_60"/>
          <p:cNvPicPr preferRelativeResize="0"/>
          <p:nvPr/>
        </p:nvPicPr>
        <p:blipFill>
          <a:blip r:embed="rId6">
            <a:alphaModFix/>
          </a:blip>
          <a:stretch>
            <a:fillRect/>
          </a:stretch>
        </p:blipFill>
        <p:spPr>
          <a:xfrm>
            <a:off x="1424325" y="4997995"/>
            <a:ext cx="5584450" cy="1202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pic>
        <p:nvPicPr>
          <p:cNvPr id="812" name="Google Shape;812;ge4c8079b5c_0_71"/>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13" name="Google Shape;813;ge4c8079b5c_0_71"/>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814" name="Google Shape;814;ge4c8079b5c_0_71"/>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1800" b="0" i="0" u="none" strike="noStrike" cap="none" dirty="0">
              <a:solidFill>
                <a:schemeClr val="lt1"/>
              </a:solidFill>
              <a:latin typeface="Calibri"/>
              <a:ea typeface="Calibri"/>
              <a:cs typeface="Calibri"/>
              <a:sym typeface="Calibri"/>
            </a:endParaRPr>
          </a:p>
        </p:txBody>
      </p:sp>
      <p:sp>
        <p:nvSpPr>
          <p:cNvPr id="815" name="Google Shape;815;ge4c8079b5c_0_71"/>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ARIMA MODELS: ENDOGENOUS VARIABLES </a:t>
            </a:r>
            <a:r>
              <a:rPr lang="es-ES" sz="3600" b="1" dirty="0">
                <a:latin typeface="Calibri"/>
                <a:ea typeface="Calibri"/>
                <a:cs typeface="Calibri"/>
                <a:sym typeface="Calibri"/>
              </a:rPr>
              <a:t>(ARIMAX)</a:t>
            </a:r>
            <a:endParaRPr sz="4000" b="1" dirty="0">
              <a:solidFill>
                <a:srgbClr val="000000"/>
              </a:solidFill>
              <a:latin typeface="Calibri"/>
              <a:ea typeface="Calibri"/>
              <a:cs typeface="Calibri"/>
              <a:sym typeface="Calibri"/>
            </a:endParaRPr>
          </a:p>
        </p:txBody>
      </p:sp>
      <p:sp>
        <p:nvSpPr>
          <p:cNvPr id="816" name="Google Shape;816;ge4c8079b5c_0_71"/>
          <p:cNvSpPr txBox="1"/>
          <p:nvPr/>
        </p:nvSpPr>
        <p:spPr>
          <a:xfrm>
            <a:off x="4498925" y="2049913"/>
            <a:ext cx="6916800" cy="3465564"/>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500" dirty="0">
                <a:solidFill>
                  <a:srgbClr val="262626"/>
                </a:solidFill>
                <a:latin typeface="Calibri"/>
                <a:ea typeface="Calibri"/>
                <a:cs typeface="Calibri"/>
                <a:sym typeface="Calibri"/>
              </a:rPr>
              <a:t>In most temporal models, external variables, which are not included in the model, that can have an impact on the result also have an effect.
ARIMA type models are an extension of the ARIMA model that include an exogenous variable (X), so they are designed for multivariate series (which depend on more than one variable). This variable can be of different types.
</a:t>
            </a:r>
          </a:p>
          <a:p>
            <a:pPr lvl="0">
              <a:lnSpc>
                <a:spcPct val="115000"/>
              </a:lnSpc>
              <a:buClr>
                <a:schemeClr val="dk1"/>
              </a:buClr>
              <a:buSzPts val="1100"/>
            </a:pPr>
            <a:r>
              <a:rPr lang="en-US" sz="1500" dirty="0">
                <a:solidFill>
                  <a:srgbClr val="262626"/>
                </a:solidFill>
                <a:latin typeface="Calibri"/>
                <a:ea typeface="Calibri"/>
                <a:cs typeface="Calibri"/>
                <a:sym typeface="Calibri"/>
              </a:rPr>
              <a:t>From the mathematical point of view, it is a new term that includes a variable that depends on time, The coefficient of the external variable, does not represent its importance in the model, but its relationship with the other terms to predict the variable.
</a:t>
            </a:r>
            <a:r>
              <a:rPr lang="en-US" sz="1500" b="1" dirty="0">
                <a:solidFill>
                  <a:srgbClr val="262626"/>
                </a:solidFill>
                <a:latin typeface="Calibri"/>
                <a:ea typeface="Calibri"/>
                <a:cs typeface="Calibri"/>
                <a:sym typeface="Calibri"/>
              </a:rPr>
              <a:t>Beware of overfitting!</a:t>
            </a: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817" name="Google Shape;817;ge4c8079b5c_0_71"/>
          <p:cNvSpPr txBox="1"/>
          <p:nvPr/>
        </p:nvSpPr>
        <p:spPr>
          <a:xfrm>
            <a:off x="783225" y="5273600"/>
            <a:ext cx="10463700" cy="38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s-ES" sz="2500" b="1" i="1" u="none" strike="noStrike" cap="none" dirty="0" err="1">
                <a:solidFill>
                  <a:schemeClr val="dk1"/>
                </a:solidFill>
                <a:latin typeface="Calibri"/>
                <a:ea typeface="Calibri"/>
                <a:cs typeface="Calibri"/>
                <a:sym typeface="Calibri"/>
              </a:rPr>
              <a:t>Yt</a:t>
            </a:r>
            <a:r>
              <a:rPr lang="es-ES" sz="2500" b="1" i="1" u="none" strike="noStrike" cap="none" dirty="0">
                <a:solidFill>
                  <a:schemeClr val="dk1"/>
                </a:solidFill>
                <a:latin typeface="Calibri"/>
                <a:ea typeface="Calibri"/>
                <a:cs typeface="Calibri"/>
                <a:sym typeface="Calibri"/>
              </a:rPr>
              <a:t> = </a:t>
            </a:r>
            <a:r>
              <a:rPr lang="es-ES" sz="2500" b="1" i="1" u="none" strike="noStrike" cap="none" dirty="0" err="1">
                <a:solidFill>
                  <a:schemeClr val="dk1"/>
                </a:solidFill>
                <a:latin typeface="Calibri"/>
                <a:ea typeface="Calibri"/>
                <a:cs typeface="Calibri"/>
                <a:sym typeface="Calibri"/>
              </a:rPr>
              <a:t>B</a:t>
            </a:r>
            <a:r>
              <a:rPr lang="es-ES" sz="2500" b="1" i="1" dirty="0" err="1">
                <a:solidFill>
                  <a:schemeClr val="dk1"/>
                </a:solidFill>
                <a:latin typeface="Calibri"/>
                <a:ea typeface="Calibri"/>
                <a:cs typeface="Calibri"/>
                <a:sym typeface="Calibri"/>
              </a:rPr>
              <a:t>Xt</a:t>
            </a:r>
            <a:r>
              <a:rPr lang="es-ES" sz="2500" b="1" i="1" dirty="0">
                <a:solidFill>
                  <a:schemeClr val="dk1"/>
                </a:solidFill>
                <a:latin typeface="Calibri"/>
                <a:ea typeface="Calibri"/>
                <a:cs typeface="Calibri"/>
                <a:sym typeface="Calibri"/>
              </a:rPr>
              <a:t> + </a:t>
            </a:r>
            <a:r>
              <a:rPr lang="es-ES" sz="2500" b="1" i="1" u="none" strike="noStrike" cap="none" dirty="0">
                <a:solidFill>
                  <a:schemeClr val="dk1"/>
                </a:solidFill>
                <a:latin typeface="Calibri"/>
                <a:ea typeface="Calibri"/>
                <a:cs typeface="Calibri"/>
                <a:sym typeface="Calibri"/>
              </a:rPr>
              <a:t>Φ1Yt-1 + Φ2Yt-2 + Φ3Yt-3 +</a:t>
            </a:r>
            <a:r>
              <a:rPr lang="es-ES" sz="2500" b="1" i="1" dirty="0">
                <a:solidFill>
                  <a:schemeClr val="dk1"/>
                </a:solidFill>
                <a:latin typeface="Calibri"/>
                <a:ea typeface="Calibri"/>
                <a:cs typeface="Calibri"/>
                <a:sym typeface="Calibri"/>
              </a:rPr>
              <a:t> Θ1αt-1 + Θ2αt-2 + Θ3αt-3 + αt</a:t>
            </a:r>
            <a:r>
              <a:rPr lang="es-ES" sz="2500" b="1" i="1" u="none" strike="noStrike" cap="none" dirty="0">
                <a:solidFill>
                  <a:schemeClr val="dk1"/>
                </a:solidFill>
                <a:latin typeface="Calibri"/>
                <a:ea typeface="Calibri"/>
                <a:cs typeface="Calibri"/>
                <a:sym typeface="Calibri"/>
              </a:rPr>
              <a:t> </a:t>
            </a:r>
            <a:endParaRPr sz="2500" b="1" i="1" u="none" strike="noStrike" cap="none" dirty="0">
              <a:solidFill>
                <a:schemeClr val="dk1"/>
              </a:solidFill>
              <a:latin typeface="Calibri"/>
              <a:ea typeface="Calibri"/>
              <a:cs typeface="Calibri"/>
              <a:sym typeface="Calibri"/>
            </a:endParaRPr>
          </a:p>
        </p:txBody>
      </p:sp>
      <p:sp>
        <p:nvSpPr>
          <p:cNvPr id="818" name="Google Shape;818;ge4c8079b5c_0_71"/>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819" name="Google Shape;819;ge4c8079b5c_0_71"/>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820" name="Google Shape;820;ge4c8079b5c_0_71"/>
          <p:cNvPicPr preferRelativeResize="0"/>
          <p:nvPr/>
        </p:nvPicPr>
        <p:blipFill>
          <a:blip r:embed="rId5">
            <a:alphaModFix/>
          </a:blip>
          <a:stretch>
            <a:fillRect/>
          </a:stretch>
        </p:blipFill>
        <p:spPr>
          <a:xfrm>
            <a:off x="965700" y="2330175"/>
            <a:ext cx="3010875" cy="21131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pic>
        <p:nvPicPr>
          <p:cNvPr id="825" name="Google Shape;825;ge4c8079b5c_0_8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26" name="Google Shape;826;ge4c8079b5c_0_8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827" name="Google Shape;827;ge4c8079b5c_0_83"/>
          <p:cNvSpPr/>
          <p:nvPr/>
        </p:nvSpPr>
        <p:spPr>
          <a:xfrm>
            <a:off x="592100" y="3291475"/>
            <a:ext cx="2357400" cy="2759700"/>
          </a:xfrm>
          <a:prstGeom prst="rect">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2000"/>
            </a:pPr>
            <a:r>
              <a:rPr lang="en-US" sz="1200" dirty="0">
                <a:solidFill>
                  <a:schemeClr val="dk1"/>
                </a:solidFill>
                <a:latin typeface="Calibri"/>
                <a:ea typeface="Calibri"/>
                <a:cs typeface="Calibri"/>
                <a:sym typeface="Calibri"/>
              </a:rPr>
              <a:t>you use the time series "Y" as well as any additional information available to "narrow down" a set of possible models that may have generated the time series. 
</a:t>
            </a:r>
            <a:endParaRPr sz="1200" dirty="0">
              <a:solidFill>
                <a:schemeClr val="dk1"/>
              </a:solidFill>
              <a:latin typeface="Calibri"/>
              <a:ea typeface="Calibri"/>
              <a:cs typeface="Calibri"/>
              <a:sym typeface="Calibri"/>
            </a:endParaRPr>
          </a:p>
          <a:p>
            <a:pPr lvl="0" algn="ctr">
              <a:buClr>
                <a:schemeClr val="dk1"/>
              </a:buClr>
              <a:buSzPts val="2000"/>
            </a:pPr>
            <a:r>
              <a:rPr lang="en-US" sz="1200" dirty="0">
                <a:solidFill>
                  <a:schemeClr val="dk1"/>
                </a:solidFill>
                <a:latin typeface="Calibri"/>
                <a:ea typeface="Calibri"/>
                <a:cs typeface="Calibri"/>
                <a:sym typeface="Calibri"/>
              </a:rPr>
              <a:t>The tools used are graphics such as autocorrelation and/or partial autocorrelation to choose the degree of the ARMA model (</a:t>
            </a:r>
            <a:r>
              <a:rPr lang="en-US" sz="1200" dirty="0" err="1">
                <a:solidFill>
                  <a:schemeClr val="dk1"/>
                </a:solidFill>
                <a:latin typeface="Calibri"/>
                <a:ea typeface="Calibri"/>
                <a:cs typeface="Calibri"/>
                <a:sym typeface="Calibri"/>
              </a:rPr>
              <a:t>p,q</a:t>
            </a:r>
            <a:r>
              <a:rPr lang="en-US" sz="1200" dirty="0">
                <a:solidFill>
                  <a:schemeClr val="dk1"/>
                </a:solidFill>
                <a:latin typeface="Calibri"/>
                <a:ea typeface="Calibri"/>
                <a:cs typeface="Calibri"/>
                <a:sym typeface="Calibri"/>
              </a:rPr>
              <a:t>)
</a:t>
            </a:r>
            <a:endParaRPr sz="1200" dirty="0"/>
          </a:p>
        </p:txBody>
      </p:sp>
      <p:sp>
        <p:nvSpPr>
          <p:cNvPr id="828" name="Google Shape;828;ge4c8079b5c_0_83"/>
          <p:cNvSpPr/>
          <p:nvPr/>
        </p:nvSpPr>
        <p:spPr>
          <a:xfrm>
            <a:off x="3496075" y="3291575"/>
            <a:ext cx="2357400" cy="2759700"/>
          </a:xfrm>
          <a:prstGeom prst="rect">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2000"/>
            </a:pPr>
            <a:r>
              <a:rPr lang="en-US" sz="1200" dirty="0">
                <a:solidFill>
                  <a:schemeClr val="dk1"/>
                </a:solidFill>
                <a:latin typeface="Calibri"/>
                <a:ea typeface="Calibri"/>
                <a:cs typeface="Calibri"/>
                <a:sym typeface="Calibri"/>
              </a:rPr>
              <a:t>in this phase, the coefficients of the model that we have "limited" in the first step are estimated using computer software.
</a:t>
            </a:r>
            <a:endParaRPr sz="1200" dirty="0">
              <a:solidFill>
                <a:schemeClr val="dk1"/>
              </a:solidFill>
              <a:latin typeface="Calibri"/>
              <a:ea typeface="Calibri"/>
              <a:cs typeface="Calibri"/>
              <a:sym typeface="Calibri"/>
            </a:endParaRPr>
          </a:p>
          <a:p>
            <a:pPr lvl="0" algn="ctr">
              <a:buClr>
                <a:schemeClr val="dk1"/>
              </a:buClr>
              <a:buSzPts val="2000"/>
            </a:pPr>
            <a:r>
              <a:rPr lang="es-ES" sz="1200" dirty="0">
                <a:solidFill>
                  <a:schemeClr val="dk1"/>
                </a:solidFill>
                <a:latin typeface="Calibri"/>
                <a:ea typeface="Calibri"/>
                <a:cs typeface="Calibri"/>
                <a:sym typeface="Calibri"/>
              </a:rPr>
              <a:t> </a:t>
            </a:r>
            <a:r>
              <a:rPr lang="en-US" sz="1200" dirty="0">
                <a:solidFill>
                  <a:schemeClr val="dk1"/>
                </a:solidFill>
                <a:latin typeface="Calibri"/>
                <a:ea typeface="Calibri"/>
                <a:cs typeface="Calibri"/>
                <a:sym typeface="Calibri"/>
              </a:rPr>
              <a:t>Some are based on methods already known as squared methods.</a:t>
            </a:r>
            <a:endParaRPr sz="1200" dirty="0">
              <a:solidFill>
                <a:schemeClr val="dk1"/>
              </a:solidFill>
              <a:latin typeface="Calibri"/>
              <a:ea typeface="Calibri"/>
              <a:cs typeface="Calibri"/>
              <a:sym typeface="Calibri"/>
            </a:endParaRPr>
          </a:p>
        </p:txBody>
      </p:sp>
      <p:sp>
        <p:nvSpPr>
          <p:cNvPr id="829" name="Google Shape;829;ge4c8079b5c_0_83"/>
          <p:cNvSpPr/>
          <p:nvPr/>
        </p:nvSpPr>
        <p:spPr>
          <a:xfrm>
            <a:off x="6400025" y="3291575"/>
            <a:ext cx="2357400" cy="2759700"/>
          </a:xfrm>
          <a:prstGeom prst="rect">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2000"/>
            </a:pPr>
            <a:r>
              <a:rPr lang="en-US" sz="1200" dirty="0">
                <a:solidFill>
                  <a:schemeClr val="dk1"/>
                </a:solidFill>
                <a:latin typeface="Calibri"/>
                <a:ea typeface="Calibri"/>
                <a:cs typeface="Calibri"/>
                <a:sym typeface="Calibri"/>
              </a:rPr>
              <a:t>statistical tests are performed to see the goodness of the models. Normally the distribution of residuals is analyzed (if they follow a normal distribution). 
</a:t>
            </a:r>
            <a:endParaRPr sz="1200" dirty="0">
              <a:solidFill>
                <a:schemeClr val="dk1"/>
              </a:solidFill>
              <a:latin typeface="Calibri"/>
              <a:ea typeface="Calibri"/>
              <a:cs typeface="Calibri"/>
              <a:sym typeface="Calibri"/>
            </a:endParaRPr>
          </a:p>
          <a:p>
            <a:pPr lvl="0" algn="ctr">
              <a:buClr>
                <a:schemeClr val="dk1"/>
              </a:buClr>
              <a:buSzPts val="2000"/>
            </a:pPr>
            <a:r>
              <a:rPr lang="en-US" sz="1200" dirty="0">
                <a:solidFill>
                  <a:schemeClr val="dk1"/>
                </a:solidFill>
                <a:latin typeface="Calibri"/>
                <a:ea typeface="Calibri"/>
                <a:cs typeface="Calibri"/>
                <a:sym typeface="Calibri"/>
              </a:rPr>
              <a:t>Important to know metrics and objectives.
</a:t>
            </a:r>
            <a:endParaRPr sz="1200" dirty="0">
              <a:solidFill>
                <a:schemeClr val="dk1"/>
              </a:solidFill>
              <a:latin typeface="Calibri"/>
              <a:ea typeface="Calibri"/>
              <a:cs typeface="Calibri"/>
              <a:sym typeface="Calibri"/>
            </a:endParaRPr>
          </a:p>
        </p:txBody>
      </p:sp>
      <p:sp>
        <p:nvSpPr>
          <p:cNvPr id="830" name="Google Shape;830;ge4c8079b5c_0_83"/>
          <p:cNvSpPr/>
          <p:nvPr/>
        </p:nvSpPr>
        <p:spPr>
          <a:xfrm>
            <a:off x="9314225" y="3291575"/>
            <a:ext cx="2357400" cy="2759700"/>
          </a:xfrm>
          <a:prstGeom prst="rect">
            <a:avLst/>
          </a:prstGeom>
          <a:solidFill>
            <a:srgbClr val="000000">
              <a:alpha val="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2000"/>
            </a:pPr>
            <a:r>
              <a:rPr lang="en-US" sz="1200" dirty="0">
                <a:solidFill>
                  <a:schemeClr val="dk1"/>
                </a:solidFill>
                <a:latin typeface="Calibri"/>
                <a:ea typeface="Calibri"/>
                <a:cs typeface="Calibri"/>
                <a:sym typeface="Calibri"/>
              </a:rPr>
              <a:t>once we have the best model, we can use it to make future inference (forecasting). 
It is important to use Confidence Intervals.
</a:t>
            </a:r>
            <a:endParaRPr sz="1200" dirty="0">
              <a:solidFill>
                <a:schemeClr val="dk1"/>
              </a:solidFill>
              <a:latin typeface="Calibri"/>
              <a:ea typeface="Calibri"/>
              <a:cs typeface="Calibri"/>
              <a:sym typeface="Calibri"/>
            </a:endParaRPr>
          </a:p>
        </p:txBody>
      </p:sp>
      <p:sp>
        <p:nvSpPr>
          <p:cNvPr id="831" name="Google Shape;831;ge4c8079b5c_0_83"/>
          <p:cNvSpPr txBox="1"/>
          <p:nvPr/>
        </p:nvSpPr>
        <p:spPr>
          <a:xfrm>
            <a:off x="955099" y="2849300"/>
            <a:ext cx="1994400" cy="338700"/>
          </a:xfrm>
          <a:prstGeom prst="rect">
            <a:avLst/>
          </a:prstGeom>
          <a:noFill/>
          <a:ln>
            <a:noFill/>
          </a:ln>
        </p:spPr>
        <p:txBody>
          <a:bodyPr spcFirstLastPara="1" wrap="square" lIns="0" tIns="0" rIns="0" bIns="0" anchor="t" anchorCtr="0">
            <a:spAutoFit/>
          </a:bodyPr>
          <a:lstStyle/>
          <a:p>
            <a:pPr lvl="0">
              <a:buSzPts val="2800"/>
            </a:pPr>
            <a:r>
              <a:rPr lang="es-ES" sz="2200" b="1" dirty="0">
                <a:solidFill>
                  <a:srgbClr val="7F7F7F"/>
                </a:solidFill>
                <a:latin typeface="Calibri"/>
                <a:ea typeface="Calibri"/>
                <a:cs typeface="Calibri"/>
                <a:sym typeface="Calibri"/>
              </a:rPr>
              <a:t>IDENTIFICATION</a:t>
            </a:r>
            <a:endParaRPr sz="2200" b="1" i="0" u="none" strike="noStrike" cap="none" dirty="0">
              <a:solidFill>
                <a:srgbClr val="7F7F7F"/>
              </a:solidFill>
              <a:latin typeface="Calibri"/>
              <a:ea typeface="Calibri"/>
              <a:cs typeface="Calibri"/>
              <a:sym typeface="Calibri"/>
            </a:endParaRPr>
          </a:p>
        </p:txBody>
      </p:sp>
      <p:sp>
        <p:nvSpPr>
          <p:cNvPr id="832" name="Google Shape;832;ge4c8079b5c_0_83"/>
          <p:cNvSpPr txBox="1"/>
          <p:nvPr/>
        </p:nvSpPr>
        <p:spPr>
          <a:xfrm>
            <a:off x="3925074" y="2847050"/>
            <a:ext cx="1994400" cy="338700"/>
          </a:xfrm>
          <a:prstGeom prst="rect">
            <a:avLst/>
          </a:prstGeom>
          <a:noFill/>
          <a:ln>
            <a:noFill/>
          </a:ln>
        </p:spPr>
        <p:txBody>
          <a:bodyPr spcFirstLastPara="1" wrap="square" lIns="0" tIns="0" rIns="0" bIns="0" anchor="t" anchorCtr="0">
            <a:spAutoFit/>
          </a:bodyPr>
          <a:lstStyle/>
          <a:p>
            <a:pPr lvl="0">
              <a:buSzPts val="2800"/>
            </a:pPr>
            <a:r>
              <a:rPr lang="es-ES" sz="2200" b="1" dirty="0">
                <a:solidFill>
                  <a:srgbClr val="7F7F7F"/>
                </a:solidFill>
                <a:latin typeface="Calibri"/>
                <a:ea typeface="Calibri"/>
                <a:cs typeface="Calibri"/>
                <a:sym typeface="Calibri"/>
              </a:rPr>
              <a:t>SELECTION</a:t>
            </a:r>
            <a:endParaRPr sz="2200" b="1" i="0" u="none" strike="noStrike" cap="none" dirty="0">
              <a:solidFill>
                <a:srgbClr val="7F7F7F"/>
              </a:solidFill>
              <a:latin typeface="Calibri"/>
              <a:ea typeface="Calibri"/>
              <a:cs typeface="Calibri"/>
              <a:sym typeface="Calibri"/>
            </a:endParaRPr>
          </a:p>
        </p:txBody>
      </p:sp>
      <p:sp>
        <p:nvSpPr>
          <p:cNvPr id="833" name="Google Shape;833;ge4c8079b5c_0_83"/>
          <p:cNvSpPr txBox="1"/>
          <p:nvPr/>
        </p:nvSpPr>
        <p:spPr>
          <a:xfrm>
            <a:off x="6736024" y="2849300"/>
            <a:ext cx="1994400" cy="338554"/>
          </a:xfrm>
          <a:prstGeom prst="rect">
            <a:avLst/>
          </a:prstGeom>
          <a:noFill/>
          <a:ln>
            <a:noFill/>
          </a:ln>
        </p:spPr>
        <p:txBody>
          <a:bodyPr spcFirstLastPara="1" wrap="square" lIns="0" tIns="0" rIns="0" bIns="0" anchor="t" anchorCtr="0">
            <a:spAutoFit/>
          </a:bodyPr>
          <a:lstStyle/>
          <a:p>
            <a:pPr lvl="0">
              <a:buSzPts val="2800"/>
            </a:pPr>
            <a:r>
              <a:rPr lang="es-ES" sz="2200" b="1" dirty="0">
                <a:solidFill>
                  <a:srgbClr val="7F7F7F"/>
                </a:solidFill>
                <a:latin typeface="Calibri"/>
                <a:ea typeface="Calibri"/>
                <a:cs typeface="Calibri"/>
                <a:sym typeface="Calibri"/>
              </a:rPr>
              <a:t>DIAGNOSIS</a:t>
            </a:r>
            <a:endParaRPr sz="2200" b="1" i="0" u="none" strike="noStrike" cap="none" dirty="0">
              <a:solidFill>
                <a:srgbClr val="7F7F7F"/>
              </a:solidFill>
              <a:latin typeface="Calibri"/>
              <a:ea typeface="Calibri"/>
              <a:cs typeface="Calibri"/>
              <a:sym typeface="Calibri"/>
            </a:endParaRPr>
          </a:p>
        </p:txBody>
      </p:sp>
      <p:sp>
        <p:nvSpPr>
          <p:cNvPr id="834" name="Google Shape;834;ge4c8079b5c_0_83"/>
          <p:cNvSpPr txBox="1"/>
          <p:nvPr/>
        </p:nvSpPr>
        <p:spPr>
          <a:xfrm>
            <a:off x="9712874" y="2847050"/>
            <a:ext cx="1994400" cy="338554"/>
          </a:xfrm>
          <a:prstGeom prst="rect">
            <a:avLst/>
          </a:prstGeom>
          <a:noFill/>
          <a:ln>
            <a:noFill/>
          </a:ln>
        </p:spPr>
        <p:txBody>
          <a:bodyPr spcFirstLastPara="1" wrap="square" lIns="0" tIns="0" rIns="0" bIns="0" anchor="t" anchorCtr="0">
            <a:spAutoFit/>
          </a:bodyPr>
          <a:lstStyle/>
          <a:p>
            <a:pPr lvl="0">
              <a:buSzPts val="2800"/>
            </a:pPr>
            <a:r>
              <a:rPr lang="es-ES" sz="2200" b="1" dirty="0">
                <a:solidFill>
                  <a:srgbClr val="7F7F7F"/>
                </a:solidFill>
                <a:latin typeface="Calibri"/>
                <a:ea typeface="Calibri"/>
                <a:cs typeface="Calibri"/>
                <a:sym typeface="Calibri"/>
              </a:rPr>
              <a:t>PREDICTION</a:t>
            </a:r>
            <a:endParaRPr sz="2200" b="1" i="0" u="none" strike="noStrike" cap="none" dirty="0">
              <a:solidFill>
                <a:srgbClr val="7F7F7F"/>
              </a:solidFill>
              <a:latin typeface="Calibri"/>
              <a:ea typeface="Calibri"/>
              <a:cs typeface="Calibri"/>
              <a:sym typeface="Calibri"/>
            </a:endParaRPr>
          </a:p>
        </p:txBody>
      </p:sp>
      <p:sp>
        <p:nvSpPr>
          <p:cNvPr id="835" name="Google Shape;835;ge4c8079b5c_0_83"/>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ARIMA MODELS: BOX JENKINS METHODOLOGY</a:t>
            </a:r>
            <a:endParaRPr sz="4000" b="1" dirty="0">
              <a:solidFill>
                <a:srgbClr val="000000"/>
              </a:solidFill>
              <a:latin typeface="Calibri"/>
              <a:ea typeface="Calibri"/>
              <a:cs typeface="Calibri"/>
              <a:sym typeface="Calibri"/>
            </a:endParaRPr>
          </a:p>
        </p:txBody>
      </p:sp>
      <p:sp>
        <p:nvSpPr>
          <p:cNvPr id="836" name="Google Shape;836;ge4c8079b5c_0_83"/>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2000" i="1" u="none" strike="noStrike" cap="none" dirty="0">
              <a:solidFill>
                <a:schemeClr val="lt1"/>
              </a:solidFill>
              <a:latin typeface="Trebuchet MS"/>
              <a:ea typeface="Trebuchet MS"/>
              <a:cs typeface="Trebuchet MS"/>
              <a:sym typeface="Trebuchet MS"/>
            </a:endParaRPr>
          </a:p>
        </p:txBody>
      </p:sp>
      <p:sp>
        <p:nvSpPr>
          <p:cNvPr id="837" name="Google Shape;837;ge4c8079b5c_0_83"/>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838" name="Google Shape;838;ge4c8079b5c_0_8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9" name="Google Shape;839;ge4c8079b5c_0_83"/>
          <p:cNvSpPr txBox="1"/>
          <p:nvPr/>
        </p:nvSpPr>
        <p:spPr>
          <a:xfrm>
            <a:off x="1048963" y="1694139"/>
            <a:ext cx="8926800" cy="71555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dirty="0">
              <a:solidFill>
                <a:srgbClr val="262626"/>
              </a:solidFill>
              <a:latin typeface="Calibri"/>
              <a:ea typeface="Calibri"/>
              <a:cs typeface="Calibri"/>
              <a:sym typeface="Calibri"/>
            </a:endParaRPr>
          </a:p>
          <a:p>
            <a:pPr lvl="0">
              <a:lnSpc>
                <a:spcPct val="115000"/>
              </a:lnSpc>
            </a:pPr>
            <a:r>
              <a:rPr lang="en-US" sz="1500" dirty="0">
                <a:solidFill>
                  <a:srgbClr val="262626"/>
                </a:solidFill>
                <a:latin typeface="Calibri"/>
                <a:ea typeface="Calibri"/>
                <a:cs typeface="Calibri"/>
                <a:sym typeface="Calibri"/>
              </a:rPr>
              <a:t>Jen Bookings' methodology allows us to solve time series problems by steps using the info above</a:t>
            </a:r>
            <a:endParaRPr sz="1500" dirty="0">
              <a:solidFill>
                <a:srgbClr val="262626"/>
              </a:solidFill>
              <a:latin typeface="Calibri"/>
              <a:ea typeface="Calibri"/>
              <a:cs typeface="Calibri"/>
              <a:sym typeface="Calibri"/>
            </a:endParaRPr>
          </a:p>
        </p:txBody>
      </p:sp>
      <p:sp>
        <p:nvSpPr>
          <p:cNvPr id="840" name="Google Shape;840;ge4c8079b5c_0_83"/>
          <p:cNvSpPr/>
          <p:nvPr/>
        </p:nvSpPr>
        <p:spPr>
          <a:xfrm rot="5400000">
            <a:off x="2841475" y="4380100"/>
            <a:ext cx="793200" cy="326100"/>
          </a:xfrm>
          <a:prstGeom prst="triangle">
            <a:avLst>
              <a:gd name="adj" fmla="val 4942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e4c8079b5c_0_83"/>
          <p:cNvSpPr/>
          <p:nvPr/>
        </p:nvSpPr>
        <p:spPr>
          <a:xfrm rot="5400000">
            <a:off x="5730150" y="4391275"/>
            <a:ext cx="793200" cy="326100"/>
          </a:xfrm>
          <a:prstGeom prst="triangle">
            <a:avLst>
              <a:gd name="adj" fmla="val 4942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e4c8079b5c_0_83"/>
          <p:cNvSpPr/>
          <p:nvPr/>
        </p:nvSpPr>
        <p:spPr>
          <a:xfrm rot="5400000">
            <a:off x="8639225" y="4391275"/>
            <a:ext cx="793200" cy="326100"/>
          </a:xfrm>
          <a:prstGeom prst="triangle">
            <a:avLst>
              <a:gd name="adj" fmla="val 4942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pic>
        <p:nvPicPr>
          <p:cNvPr id="847" name="Google Shape;847;ge4c8079b5c_0_10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48" name="Google Shape;848;ge4c8079b5c_0_10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849" name="Google Shape;849;ge4c8079b5c_0_103"/>
          <p:cNvSpPr txBox="1"/>
          <p:nvPr/>
        </p:nvSpPr>
        <p:spPr>
          <a:xfrm>
            <a:off x="352338" y="-51345"/>
            <a:ext cx="4687748"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MODELLING</a:t>
            </a:r>
            <a:endParaRPr sz="1800" b="0" i="0" u="none" strike="noStrike" cap="none" dirty="0">
              <a:solidFill>
                <a:schemeClr val="lt1"/>
              </a:solidFill>
              <a:latin typeface="Calibri"/>
              <a:ea typeface="Calibri"/>
              <a:cs typeface="Calibri"/>
              <a:sym typeface="Calibri"/>
            </a:endParaRPr>
          </a:p>
        </p:txBody>
      </p:sp>
      <p:sp>
        <p:nvSpPr>
          <p:cNvPr id="850" name="Google Shape;850;ge4c8079b5c_0_103"/>
          <p:cNvSpPr txBox="1"/>
          <p:nvPr/>
        </p:nvSpPr>
        <p:spPr>
          <a:xfrm>
            <a:off x="991150" y="1732700"/>
            <a:ext cx="9669000" cy="41857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b="1" dirty="0">
                <a:solidFill>
                  <a:schemeClr val="lt1"/>
                </a:solidFill>
                <a:latin typeface="Calibri"/>
                <a:ea typeface="Calibri"/>
                <a:cs typeface="Calibri"/>
                <a:sym typeface="Calibri"/>
              </a:rPr>
              <a:t> auto</a:t>
            </a:r>
            <a:endParaRPr dirty="0">
              <a:solidFill>
                <a:srgbClr val="888888"/>
              </a:solidFill>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lvl="0"/>
            <a:r>
              <a:rPr lang="en-US" sz="1600" dirty="0">
                <a:solidFill>
                  <a:schemeClr val="dk1"/>
                </a:solidFill>
                <a:latin typeface="Calibri"/>
                <a:ea typeface="Calibri"/>
                <a:cs typeface="Calibri"/>
                <a:sym typeface="Calibri"/>
              </a:rPr>
              <a:t>Although ARIMA models are the basic model of time series theory, in practice, working with this model is more complicated for several reasons.
</a:t>
            </a:r>
            <a:endParaRPr sz="1600" dirty="0">
              <a:solidFill>
                <a:schemeClr val="dk1"/>
              </a:solidFill>
              <a:latin typeface="Calibri"/>
              <a:ea typeface="Calibri"/>
              <a:cs typeface="Calibri"/>
              <a:sym typeface="Calibri"/>
            </a:endParaRPr>
          </a:p>
          <a:p>
            <a:pPr marL="342900" lvl="0" indent="-330200">
              <a:buClr>
                <a:schemeClr val="dk1"/>
              </a:buClr>
              <a:buSzPts val="1600"/>
              <a:buFont typeface="Calibri"/>
              <a:buAutoNum type="arabicPeriod"/>
            </a:pPr>
            <a:r>
              <a:rPr lang="en-US" sz="1600" dirty="0">
                <a:solidFill>
                  <a:schemeClr val="dk1"/>
                </a:solidFill>
                <a:latin typeface="Calibri"/>
                <a:ea typeface="Calibri"/>
                <a:cs typeface="Calibri"/>
                <a:sym typeface="Calibri"/>
              </a:rPr>
              <a:t>Many of the </a:t>
            </a:r>
            <a:r>
              <a:rPr lang="en-US" sz="1600" b="1" dirty="0">
                <a:solidFill>
                  <a:schemeClr val="dk1"/>
                </a:solidFill>
                <a:latin typeface="Calibri"/>
                <a:ea typeface="Calibri"/>
                <a:cs typeface="Calibri"/>
                <a:sym typeface="Calibri"/>
              </a:rPr>
              <a:t>assumptions</a:t>
            </a:r>
            <a:r>
              <a:rPr lang="en-US" sz="1600" dirty="0">
                <a:solidFill>
                  <a:schemeClr val="dk1"/>
                </a:solidFill>
                <a:latin typeface="Calibri"/>
                <a:ea typeface="Calibri"/>
                <a:cs typeface="Calibri"/>
                <a:sym typeface="Calibri"/>
              </a:rPr>
              <a:t> we made about the series to be able to use </a:t>
            </a:r>
            <a:r>
              <a:rPr lang="en-US" sz="1600" b="1" dirty="0">
                <a:solidFill>
                  <a:schemeClr val="dk1"/>
                </a:solidFill>
                <a:latin typeface="Calibri"/>
                <a:ea typeface="Calibri"/>
                <a:cs typeface="Calibri"/>
                <a:sym typeface="Calibri"/>
              </a:rPr>
              <a:t>ARMA models are not always fulfilled</a:t>
            </a:r>
            <a:r>
              <a:rPr lang="en-US" sz="1600" dirty="0">
                <a:solidFill>
                  <a:schemeClr val="dk1"/>
                </a:solidFill>
                <a:latin typeface="Calibri"/>
                <a:ea typeface="Calibri"/>
                <a:cs typeface="Calibri"/>
                <a:sym typeface="Calibri"/>
              </a:rPr>
              <a:t> in real life (stationary series </a:t>
            </a:r>
            <a:r>
              <a:rPr lang="en-US" sz="1600" dirty="0" err="1">
                <a:solidFill>
                  <a:schemeClr val="dk1"/>
                </a:solidFill>
                <a:latin typeface="Calibri"/>
                <a:ea typeface="Calibri"/>
                <a:cs typeface="Calibri"/>
                <a:sym typeface="Calibri"/>
              </a:rPr>
              <a:t>etc</a:t>
            </a:r>
            <a:r>
              <a:rPr lang="en-US" sz="1600" dirty="0">
                <a:solidFill>
                  <a:schemeClr val="dk1"/>
                </a:solidFill>
                <a:latin typeface="Calibri"/>
                <a:ea typeface="Calibri"/>
                <a:cs typeface="Calibri"/>
                <a:sym typeface="Calibri"/>
              </a:rPr>
              <a:t>).
Normally </a:t>
            </a:r>
            <a:r>
              <a:rPr lang="en-US" sz="1600" b="1" dirty="0">
                <a:solidFill>
                  <a:schemeClr val="dk1"/>
                </a:solidFill>
                <a:latin typeface="Calibri"/>
                <a:ea typeface="Calibri"/>
                <a:cs typeface="Calibri"/>
                <a:sym typeface="Calibri"/>
              </a:rPr>
              <a:t>it is asked to make a forecasting of many series</a:t>
            </a:r>
            <a:r>
              <a:rPr lang="en-US" sz="1600" dirty="0">
                <a:solidFill>
                  <a:schemeClr val="dk1"/>
                </a:solidFill>
                <a:latin typeface="Calibri"/>
                <a:ea typeface="Calibri"/>
                <a:cs typeface="Calibri"/>
                <a:sym typeface="Calibri"/>
              </a:rPr>
              <a:t> and not just one. In these cases, we can analyze each series and see the degree of the model and make the relevant transformations.</a:t>
            </a:r>
            <a:endParaRPr sz="1600" dirty="0">
              <a:solidFill>
                <a:schemeClr val="dk1"/>
              </a:solidFill>
              <a:latin typeface="Calibri"/>
              <a:ea typeface="Calibri"/>
              <a:cs typeface="Calibri"/>
              <a:sym typeface="Calibri"/>
            </a:endParaRPr>
          </a:p>
          <a:p>
            <a:pPr marL="342900" lvl="0" indent="-330200">
              <a:buClr>
                <a:schemeClr val="dk1"/>
              </a:buClr>
              <a:buSzPts val="1600"/>
              <a:buFont typeface="Calibri"/>
              <a:buAutoNum type="arabicPeriod"/>
            </a:pPr>
            <a:r>
              <a:rPr lang="en-US" sz="1600" dirty="0">
                <a:solidFill>
                  <a:schemeClr val="dk1"/>
                </a:solidFill>
                <a:latin typeface="Calibri"/>
                <a:ea typeface="Calibri"/>
                <a:cs typeface="Calibri"/>
                <a:sym typeface="Calibri"/>
              </a:rPr>
              <a:t>There are many </a:t>
            </a:r>
            <a:r>
              <a:rPr lang="en-US" sz="1600" b="1" dirty="0">
                <a:solidFill>
                  <a:schemeClr val="dk1"/>
                </a:solidFill>
                <a:latin typeface="Calibri"/>
                <a:ea typeface="Calibri"/>
                <a:cs typeface="Calibri"/>
                <a:sym typeface="Calibri"/>
              </a:rPr>
              <a:t>external variables</a:t>
            </a:r>
            <a:r>
              <a:rPr lang="en-US" sz="1600" dirty="0">
                <a:solidFill>
                  <a:schemeClr val="dk1"/>
                </a:solidFill>
                <a:latin typeface="Calibri"/>
                <a:ea typeface="Calibri"/>
                <a:cs typeface="Calibri"/>
                <a:sym typeface="Calibri"/>
              </a:rPr>
              <a:t> that can provide a lot of information but whose incorporation into the ARMA model is not an easy task.
ARMA models were developed in the 1960s but since then many other, more versatile, efficient and easy-to-use </a:t>
            </a:r>
            <a:r>
              <a:rPr lang="en-US" sz="1600" b="1" dirty="0">
                <a:solidFill>
                  <a:schemeClr val="dk1"/>
                </a:solidFill>
                <a:latin typeface="Calibri"/>
                <a:ea typeface="Calibri"/>
                <a:cs typeface="Calibri"/>
                <a:sym typeface="Calibri"/>
              </a:rPr>
              <a:t>forecasting techniques have emerged or become popular</a:t>
            </a:r>
            <a:r>
              <a:rPr lang="en-US" sz="1600" dirty="0">
                <a:solidFill>
                  <a:schemeClr val="dk1"/>
                </a:solidFill>
                <a:latin typeface="Calibri"/>
                <a:ea typeface="Calibri"/>
                <a:cs typeface="Calibri"/>
                <a:sym typeface="Calibri"/>
              </a:rPr>
              <a:t>.</a:t>
            </a:r>
          </a:p>
          <a:p>
            <a:pPr marL="342900" lvl="0" indent="-330200">
              <a:buClr>
                <a:schemeClr val="dk1"/>
              </a:buClr>
              <a:buSzPts val="1600"/>
              <a:buFont typeface="Calibri"/>
              <a:buAutoNum type="arabicPeriod"/>
            </a:pPr>
            <a:endParaRPr sz="1600" b="1" dirty="0">
              <a:solidFill>
                <a:schemeClr val="dk1"/>
              </a:solidFill>
              <a:latin typeface="Calibri"/>
              <a:ea typeface="Calibri"/>
              <a:cs typeface="Calibri"/>
              <a:sym typeface="Calibri"/>
            </a:endParaRPr>
          </a:p>
          <a:p>
            <a:pPr lvl="0"/>
            <a:r>
              <a:rPr lang="en-US" sz="1600" dirty="0">
                <a:solidFill>
                  <a:schemeClr val="dk1"/>
                </a:solidFill>
                <a:latin typeface="Calibri"/>
                <a:ea typeface="Calibri"/>
                <a:cs typeface="Calibri"/>
                <a:sym typeface="Calibri"/>
              </a:rPr>
              <a:t>For these reasons, in the industries, they opt for ones such as boosting XG boost or Prophet, which we will see in future topics</a:t>
            </a:r>
            <a:endParaRPr sz="1600" dirty="0">
              <a:solidFill>
                <a:schemeClr val="dk1"/>
              </a:solidFill>
              <a:latin typeface="Calibri"/>
              <a:ea typeface="Calibri"/>
              <a:cs typeface="Calibri"/>
              <a:sym typeface="Calibri"/>
            </a:endParaRPr>
          </a:p>
        </p:txBody>
      </p:sp>
      <p:sp>
        <p:nvSpPr>
          <p:cNvPr id="851" name="Google Shape;851;ge4c8079b5c_0_103"/>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600">
                <a:latin typeface="Calibri"/>
                <a:ea typeface="Calibri"/>
                <a:cs typeface="Calibri"/>
                <a:sym typeface="Calibri"/>
              </a:rPr>
              <a:t>ARIMA:</a:t>
            </a:r>
            <a:r>
              <a:rPr lang="es-ES" sz="3600">
                <a:solidFill>
                  <a:srgbClr val="000000"/>
                </a:solidFill>
                <a:latin typeface="Calibri"/>
                <a:ea typeface="Calibri"/>
                <a:cs typeface="Calibri"/>
                <a:sym typeface="Calibri"/>
              </a:rPr>
              <a:t> </a:t>
            </a:r>
            <a:r>
              <a:rPr lang="es-ES" sz="3600" b="1">
                <a:latin typeface="Calibri"/>
                <a:ea typeface="Calibri"/>
                <a:cs typeface="Calibri"/>
                <a:sym typeface="Calibri"/>
              </a:rPr>
              <a:t>DISCLAIMER</a:t>
            </a:r>
            <a:r>
              <a:rPr lang="es-ES" sz="3600" b="1">
                <a:solidFill>
                  <a:srgbClr val="FF0000"/>
                </a:solidFill>
                <a:latin typeface="Calibri"/>
                <a:ea typeface="Calibri"/>
                <a:cs typeface="Calibri"/>
                <a:sym typeface="Calibri"/>
              </a:rPr>
              <a:t>!!</a:t>
            </a:r>
            <a:endParaRPr sz="4000">
              <a:solidFill>
                <a:srgbClr val="FF0000"/>
              </a:solidFill>
              <a:latin typeface="Calibri"/>
              <a:ea typeface="Calibri"/>
              <a:cs typeface="Calibri"/>
              <a:sym typeface="Calibri"/>
            </a:endParaRPr>
          </a:p>
        </p:txBody>
      </p:sp>
      <p:sp>
        <p:nvSpPr>
          <p:cNvPr id="852" name="Google Shape;852;ge4c8079b5c_0_103"/>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853" name="Google Shape;853;ge4c8079b5c_0_10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pic>
        <p:nvPicPr>
          <p:cNvPr id="858" name="Google Shape;858;ge4d7ddac90_0_242"/>
          <p:cNvPicPr preferRelativeResize="0"/>
          <p:nvPr/>
        </p:nvPicPr>
        <p:blipFill rotWithShape="1">
          <a:blip r:embed="rId3">
            <a:alphaModFix/>
          </a:blip>
          <a:srcRect/>
          <a:stretch/>
        </p:blipFill>
        <p:spPr>
          <a:xfrm>
            <a:off x="0" y="1"/>
            <a:ext cx="12192000" cy="6858000"/>
          </a:xfrm>
          <a:prstGeom prst="rect">
            <a:avLst/>
          </a:prstGeom>
          <a:noFill/>
          <a:ln>
            <a:noFill/>
          </a:ln>
        </p:spPr>
      </p:pic>
      <p:pic>
        <p:nvPicPr>
          <p:cNvPr id="859" name="Google Shape;859;ge4d7ddac90_0_242"/>
          <p:cNvPicPr preferRelativeResize="0"/>
          <p:nvPr/>
        </p:nvPicPr>
        <p:blipFill rotWithShape="1">
          <a:blip r:embed="rId4">
            <a:alphaModFix/>
          </a:blip>
          <a:srcRect/>
          <a:stretch/>
        </p:blipFill>
        <p:spPr>
          <a:xfrm>
            <a:off x="0" y="17384"/>
            <a:ext cx="12190903" cy="6839999"/>
          </a:xfrm>
          <a:prstGeom prst="rect">
            <a:avLst/>
          </a:prstGeom>
          <a:noFill/>
          <a:ln>
            <a:noFill/>
          </a:ln>
        </p:spPr>
      </p:pic>
      <p:sp>
        <p:nvSpPr>
          <p:cNvPr id="860" name="Google Shape;860;ge4d7ddac90_0_242"/>
          <p:cNvSpPr txBox="1"/>
          <p:nvPr/>
        </p:nvSpPr>
        <p:spPr>
          <a:xfrm>
            <a:off x="5196834" y="2714109"/>
            <a:ext cx="15297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s-ES" sz="8800" b="1" i="0" u="none" strike="noStrike" cap="none">
                <a:solidFill>
                  <a:schemeClr val="lt1"/>
                </a:solidFill>
                <a:latin typeface="Arial Rounded"/>
                <a:ea typeface="Arial Rounded"/>
                <a:cs typeface="Arial Rounded"/>
                <a:sym typeface="Arial Rounded"/>
              </a:rPr>
              <a:t>0</a:t>
            </a:r>
            <a:r>
              <a:rPr lang="es-ES" sz="8800" b="1">
                <a:solidFill>
                  <a:schemeClr val="lt1"/>
                </a:solidFill>
                <a:latin typeface="Arial Rounded"/>
                <a:ea typeface="Arial Rounded"/>
                <a:cs typeface="Arial Rounded"/>
                <a:sym typeface="Arial Rounded"/>
              </a:rPr>
              <a:t>4</a:t>
            </a:r>
            <a:endParaRPr sz="1600" b="1" i="0" u="none" strike="noStrike" cap="none">
              <a:solidFill>
                <a:schemeClr val="lt1"/>
              </a:solidFill>
              <a:latin typeface="Arial Rounded"/>
              <a:ea typeface="Arial Rounded"/>
              <a:cs typeface="Arial Rounded"/>
              <a:sym typeface="Arial Rounded"/>
            </a:endParaRPr>
          </a:p>
        </p:txBody>
      </p:sp>
      <p:sp>
        <p:nvSpPr>
          <p:cNvPr id="861" name="Google Shape;861;ge4d7ddac90_0_242"/>
          <p:cNvSpPr txBox="1"/>
          <p:nvPr/>
        </p:nvSpPr>
        <p:spPr>
          <a:xfrm>
            <a:off x="7219576" y="2560221"/>
            <a:ext cx="4831200" cy="1754700"/>
          </a:xfrm>
          <a:prstGeom prst="rect">
            <a:avLst/>
          </a:prstGeom>
          <a:noFill/>
          <a:ln>
            <a:noFill/>
          </a:ln>
        </p:spPr>
        <p:txBody>
          <a:bodyPr spcFirstLastPara="1" wrap="square" lIns="91425" tIns="45700" rIns="91425" bIns="45700" anchor="t" anchorCtr="0">
            <a:spAutoFit/>
          </a:bodyPr>
          <a:lstStyle/>
          <a:p>
            <a:pPr lvl="0">
              <a:buSzPts val="3600"/>
            </a:pPr>
            <a:r>
              <a:rPr lang="es-ES" sz="3600" b="1" dirty="0">
                <a:solidFill>
                  <a:schemeClr val="lt1"/>
                </a:solidFill>
                <a:latin typeface="Arial Rounded"/>
                <a:ea typeface="Arial Rounded"/>
                <a:cs typeface="Arial Rounded"/>
                <a:sym typeface="Arial Rounded"/>
              </a:rPr>
              <a:t>PREDICTION WITH
PROPHET
</a:t>
            </a:r>
            <a:endParaRPr sz="3600" b="1" i="0" u="none" strike="noStrike" cap="none" dirty="0">
              <a:solidFill>
                <a:schemeClr val="lt1"/>
              </a:solidFill>
              <a:latin typeface="Arial Rounded"/>
              <a:ea typeface="Arial Rounded"/>
              <a:cs typeface="Arial Rounded"/>
              <a:sym typeface="Arial Rounded"/>
            </a:endParaRPr>
          </a:p>
        </p:txBody>
      </p:sp>
      <p:pic>
        <p:nvPicPr>
          <p:cNvPr id="862" name="Google Shape;862;ge4d7ddac90_0_242"/>
          <p:cNvPicPr preferRelativeResize="0"/>
          <p:nvPr/>
        </p:nvPicPr>
        <p:blipFill rotWithShape="1">
          <a:blip r:embed="rId5">
            <a:alphaModFix/>
          </a:blip>
          <a:srcRect/>
          <a:stretch/>
        </p:blipFill>
        <p:spPr>
          <a:xfrm>
            <a:off x="10613857" y="4473332"/>
            <a:ext cx="1437014" cy="4311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ge4d7ddac90_0_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68" name="Google Shape;868;ge4d7ddac90_0_0"/>
          <p:cNvPicPr preferRelativeResize="0"/>
          <p:nvPr/>
        </p:nvPicPr>
        <p:blipFill rotWithShape="1">
          <a:blip r:embed="rId4">
            <a:alphaModFix/>
          </a:blip>
          <a:srcRect/>
          <a:stretch/>
        </p:blipFill>
        <p:spPr>
          <a:xfrm>
            <a:off x="10362465" y="152518"/>
            <a:ext cx="1597404" cy="479221"/>
          </a:xfrm>
          <a:prstGeom prst="rect">
            <a:avLst/>
          </a:prstGeom>
          <a:noFill/>
          <a:ln>
            <a:noFill/>
          </a:ln>
        </p:spPr>
      </p:pic>
      <p:pic>
        <p:nvPicPr>
          <p:cNvPr id="869" name="Google Shape;869;ge4d7ddac90_0_0"/>
          <p:cNvPicPr preferRelativeResize="0"/>
          <p:nvPr/>
        </p:nvPicPr>
        <p:blipFill rotWithShape="1">
          <a:blip r:embed="rId5">
            <a:alphaModFix/>
          </a:blip>
          <a:srcRect l="23412" r="23220" b="32267"/>
          <a:stretch/>
        </p:blipFill>
        <p:spPr>
          <a:xfrm>
            <a:off x="963613" y="4118500"/>
            <a:ext cx="2367775" cy="1092275"/>
          </a:xfrm>
          <a:prstGeom prst="rect">
            <a:avLst/>
          </a:prstGeom>
          <a:noFill/>
          <a:ln>
            <a:noFill/>
          </a:ln>
        </p:spPr>
      </p:pic>
      <p:sp>
        <p:nvSpPr>
          <p:cNvPr id="870" name="Google Shape;870;ge4d7ddac90_0_0"/>
          <p:cNvSpPr txBox="1"/>
          <p:nvPr/>
        </p:nvSpPr>
        <p:spPr>
          <a:xfrm>
            <a:off x="4333101" y="2439725"/>
            <a:ext cx="7392600" cy="3114699"/>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b="1" dirty="0">
                <a:solidFill>
                  <a:srgbClr val="262626"/>
                </a:solidFill>
                <a:latin typeface="Calibri"/>
                <a:ea typeface="Calibri"/>
                <a:cs typeface="Calibri"/>
                <a:sym typeface="Calibri"/>
              </a:rPr>
              <a:t>Prophet</a:t>
            </a:r>
            <a:r>
              <a:rPr lang="en-US" sz="1600" dirty="0">
                <a:solidFill>
                  <a:srgbClr val="262626"/>
                </a:solidFill>
                <a:latin typeface="Calibri"/>
                <a:ea typeface="Calibri"/>
                <a:cs typeface="Calibri"/>
                <a:sym typeface="Calibri"/>
              </a:rPr>
              <a:t> is an </a:t>
            </a:r>
            <a:r>
              <a:rPr lang="en-US" sz="1600" b="1" dirty="0">
                <a:solidFill>
                  <a:srgbClr val="262626"/>
                </a:solidFill>
                <a:latin typeface="Calibri"/>
                <a:ea typeface="Calibri"/>
                <a:cs typeface="Calibri"/>
                <a:sym typeface="Calibri"/>
              </a:rPr>
              <a:t>open source</a:t>
            </a:r>
            <a:r>
              <a:rPr lang="en-US" sz="1600" dirty="0">
                <a:solidFill>
                  <a:srgbClr val="262626"/>
                </a:solidFill>
                <a:latin typeface="Calibri"/>
                <a:ea typeface="Calibri"/>
                <a:cs typeface="Calibri"/>
                <a:sym typeface="Calibri"/>
              </a:rPr>
              <a:t> tool developed by </a:t>
            </a:r>
            <a:r>
              <a:rPr lang="en-US" sz="1600" b="1" dirty="0">
                <a:solidFill>
                  <a:srgbClr val="262626"/>
                </a:solidFill>
                <a:latin typeface="Calibri"/>
                <a:ea typeface="Calibri"/>
                <a:cs typeface="Calibri"/>
                <a:sym typeface="Calibri"/>
              </a:rPr>
              <a:t>Facebook</a:t>
            </a:r>
            <a:r>
              <a:rPr lang="en-US" sz="1600" dirty="0">
                <a:solidFill>
                  <a:srgbClr val="262626"/>
                </a:solidFill>
                <a:latin typeface="Calibri"/>
                <a:ea typeface="Calibri"/>
                <a:cs typeface="Calibri"/>
                <a:sym typeface="Calibri"/>
              </a:rPr>
              <a:t> that is used for time series models, which is very popular today.</a:t>
            </a:r>
          </a:p>
          <a:p>
            <a:pPr lvl="0">
              <a:lnSpc>
                <a:spcPct val="115000"/>
              </a:lnSpc>
              <a:buClr>
                <a:schemeClr val="dk1"/>
              </a:buClr>
              <a:buSzPts val="1100"/>
            </a:pPr>
            <a:r>
              <a:rPr lang="en-US" sz="1600" dirty="0">
                <a:solidFill>
                  <a:srgbClr val="262626"/>
                </a:solidFill>
                <a:latin typeface="Calibri"/>
                <a:ea typeface="Calibri"/>
                <a:cs typeface="Calibri"/>
                <a:sym typeface="Calibri"/>
              </a:rPr>
              <a:t>
This technique to predict the temporal values of a series is based on the </a:t>
            </a:r>
            <a:r>
              <a:rPr lang="en-US" sz="1600" b="1" dirty="0">
                <a:solidFill>
                  <a:srgbClr val="262626"/>
                </a:solidFill>
                <a:latin typeface="Calibri"/>
                <a:ea typeface="Calibri"/>
                <a:cs typeface="Calibri"/>
                <a:sym typeface="Calibri"/>
              </a:rPr>
              <a:t>adjustment of </a:t>
            </a:r>
            <a:r>
              <a:rPr lang="en-US" sz="1600" b="1" dirty="0" err="1">
                <a:solidFill>
                  <a:srgbClr val="262626"/>
                </a:solidFill>
                <a:latin typeface="Calibri"/>
                <a:ea typeface="Calibri"/>
                <a:cs typeface="Calibri"/>
                <a:sym typeface="Calibri"/>
              </a:rPr>
              <a:t>seasonalities</a:t>
            </a:r>
            <a:r>
              <a:rPr lang="en-US" sz="1600" dirty="0">
                <a:solidFill>
                  <a:srgbClr val="262626"/>
                </a:solidFill>
                <a:latin typeface="Calibri"/>
                <a:ea typeface="Calibri"/>
                <a:cs typeface="Calibri"/>
                <a:sym typeface="Calibri"/>
              </a:rPr>
              <a:t>: annual, weekly and daily, and has the possibility of including vacations, which can have a great effect on the output.</a:t>
            </a:r>
          </a:p>
          <a:p>
            <a:pPr lvl="0">
              <a:lnSpc>
                <a:spcPct val="115000"/>
              </a:lnSpc>
              <a:buClr>
                <a:schemeClr val="dk1"/>
              </a:buClr>
              <a:buSzPts val="1100"/>
            </a:pPr>
            <a:r>
              <a:rPr lang="en-US" sz="1600" dirty="0">
                <a:solidFill>
                  <a:srgbClr val="262626"/>
                </a:solidFill>
                <a:latin typeface="Calibri"/>
                <a:ea typeface="Calibri"/>
                <a:cs typeface="Calibri"/>
                <a:sym typeface="Calibri"/>
              </a:rPr>
              <a:t>
Prophet's performance improves when you use series with seasonal effects and have a broad history. In addition, it is robust to missing data and includes the treatment of extreme values (outliers). 
</a:t>
            </a:r>
            <a:endParaRPr sz="1600" i="0" u="none" strike="noStrike" cap="none" dirty="0">
              <a:solidFill>
                <a:srgbClr val="000000"/>
              </a:solidFill>
              <a:latin typeface="Arial"/>
              <a:ea typeface="Arial"/>
              <a:cs typeface="Arial"/>
              <a:sym typeface="Arial"/>
            </a:endParaRPr>
          </a:p>
        </p:txBody>
      </p:sp>
      <p:pic>
        <p:nvPicPr>
          <p:cNvPr id="871" name="Google Shape;871;ge4d7ddac90_0_0"/>
          <p:cNvPicPr preferRelativeResize="0"/>
          <p:nvPr/>
        </p:nvPicPr>
        <p:blipFill>
          <a:blip r:embed="rId6">
            <a:alphaModFix/>
          </a:blip>
          <a:stretch>
            <a:fillRect/>
          </a:stretch>
        </p:blipFill>
        <p:spPr>
          <a:xfrm>
            <a:off x="878025" y="2321275"/>
            <a:ext cx="2616000" cy="2616000"/>
          </a:xfrm>
          <a:prstGeom prst="rect">
            <a:avLst/>
          </a:prstGeom>
          <a:noFill/>
          <a:ln>
            <a:noFill/>
          </a:ln>
        </p:spPr>
      </p:pic>
      <p:sp>
        <p:nvSpPr>
          <p:cNvPr id="872" name="Google Shape;872;ge4d7ddac90_0_0"/>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600" dirty="0">
                <a:latin typeface="Calibri"/>
                <a:ea typeface="Calibri"/>
                <a:cs typeface="Calibri"/>
                <a:sym typeface="Calibri"/>
              </a:rPr>
              <a:t>PROPHET</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INTRODUCTION</a:t>
            </a:r>
            <a:endParaRPr sz="4000" dirty="0">
              <a:solidFill>
                <a:srgbClr val="000000"/>
              </a:solidFill>
              <a:latin typeface="Calibri"/>
              <a:ea typeface="Calibri"/>
              <a:cs typeface="Calibri"/>
              <a:sym typeface="Calibri"/>
            </a:endParaRPr>
          </a:p>
        </p:txBody>
      </p:sp>
      <p:sp>
        <p:nvSpPr>
          <p:cNvPr id="873" name="Google Shape;873;ge4d7ddac90_0_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874" name="Google Shape;874;ge4d7ddac90_0_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PREDICTION WITH PROPHET</a:t>
            </a:r>
            <a:endParaRPr sz="2000" i="1" u="none" strike="noStrike" cap="none" dirty="0">
              <a:solidFill>
                <a:schemeClr val="lt1"/>
              </a:solidFill>
              <a:latin typeface="Trebuchet MS"/>
              <a:ea typeface="Trebuchet MS"/>
              <a:cs typeface="Trebuchet MS"/>
              <a:sym typeface="Trebuchet MS"/>
            </a:endParaRPr>
          </a:p>
        </p:txBody>
      </p:sp>
      <p:sp>
        <p:nvSpPr>
          <p:cNvPr id="875" name="Google Shape;875;ge4d7ddac90_0_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d7885e0c67_0_63"/>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181" name="Google Shape;181;gd7885e0c67_0_63"/>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182" name="Google Shape;182;gd7885e0c67_0_63"/>
          <p:cNvSpPr txBox="1"/>
          <p:nvPr/>
        </p:nvSpPr>
        <p:spPr>
          <a:xfrm>
            <a:off x="1716972" y="700325"/>
            <a:ext cx="45624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400" b="1" i="0" u="none" strike="noStrike" cap="none">
                <a:solidFill>
                  <a:schemeClr val="lt1"/>
                </a:solidFill>
                <a:latin typeface="Calibri"/>
                <a:ea typeface="Calibri"/>
                <a:cs typeface="Calibri"/>
                <a:sym typeface="Calibri"/>
              </a:rPr>
              <a:t>SERIES TEMPORALES</a:t>
            </a:r>
            <a:r>
              <a:rPr lang="es-ES" sz="1800" b="0"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p:txBody>
      </p:sp>
      <p:sp>
        <p:nvSpPr>
          <p:cNvPr id="183" name="Google Shape;183;gd7885e0c67_0_63"/>
          <p:cNvSpPr/>
          <p:nvPr/>
        </p:nvSpPr>
        <p:spPr>
          <a:xfrm>
            <a:off x="2143328" y="1965800"/>
            <a:ext cx="1944118" cy="47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a:solidFill>
                  <a:srgbClr val="000000"/>
                </a:solidFill>
                <a:latin typeface="Arial"/>
                <a:ea typeface="Arial"/>
                <a:cs typeface="Arial"/>
                <a:sym typeface="Arial"/>
              </a:rPr>
              <a:t>SESIÓN 1</a:t>
            </a:r>
            <a:endParaRPr sz="1400" b="1" i="0" u="none" strike="noStrike" cap="none" dirty="0">
              <a:solidFill>
                <a:srgbClr val="000000"/>
              </a:solidFill>
              <a:latin typeface="Arial"/>
              <a:ea typeface="Arial"/>
              <a:cs typeface="Arial"/>
              <a:sym typeface="Arial"/>
            </a:endParaRPr>
          </a:p>
        </p:txBody>
      </p:sp>
      <p:sp>
        <p:nvSpPr>
          <p:cNvPr id="184" name="Google Shape;184;gd7885e0c67_0_63"/>
          <p:cNvSpPr/>
          <p:nvPr/>
        </p:nvSpPr>
        <p:spPr>
          <a:xfrm>
            <a:off x="586374" y="2632600"/>
            <a:ext cx="1225702" cy="1602000"/>
          </a:xfrm>
          <a:prstGeom prst="rect">
            <a:avLst/>
          </a:prstGeom>
          <a:solidFill>
            <a:srgbClr val="FFBC02"/>
          </a:solidFill>
          <a:ln>
            <a:noFill/>
          </a:ln>
        </p:spPr>
        <p:txBody>
          <a:bodyPr spcFirstLastPara="1" wrap="square" lIns="91425" tIns="91425" rIns="91425" bIns="91425" anchor="ctr" anchorCtr="0">
            <a:noAutofit/>
          </a:bodyPr>
          <a:lstStyle/>
          <a:p>
            <a:pPr lvl="0" algn="ctr">
              <a:buSzPts val="1400"/>
            </a:pPr>
            <a:r>
              <a:rPr lang="sv-SE" b="1" dirty="0"/>
              <a:t>BLOCK I
(1h 25 min)
</a:t>
            </a:r>
            <a:endParaRPr sz="1400" b="0" i="0" u="none" strike="noStrike" cap="none" dirty="0">
              <a:solidFill>
                <a:srgbClr val="535353"/>
              </a:solidFill>
              <a:latin typeface="Arial"/>
              <a:ea typeface="Arial"/>
              <a:cs typeface="Arial"/>
              <a:sym typeface="Arial"/>
            </a:endParaRPr>
          </a:p>
        </p:txBody>
      </p:sp>
      <p:sp>
        <p:nvSpPr>
          <p:cNvPr id="185" name="Google Shape;185;gd7885e0c67_0_63"/>
          <p:cNvSpPr/>
          <p:nvPr/>
        </p:nvSpPr>
        <p:spPr>
          <a:xfrm>
            <a:off x="586373" y="4325275"/>
            <a:ext cx="10858351" cy="277424"/>
          </a:xfrm>
          <a:prstGeom prst="rect">
            <a:avLst/>
          </a:prstGeom>
          <a:solidFill>
            <a:srgbClr val="EA999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a:solidFill>
                  <a:schemeClr val="lt1"/>
                </a:solidFill>
                <a:latin typeface="Arial"/>
                <a:ea typeface="Arial"/>
                <a:cs typeface="Arial"/>
                <a:sym typeface="Arial"/>
              </a:rPr>
              <a:t>BREAK</a:t>
            </a:r>
            <a:r>
              <a:rPr lang="es-ES" sz="1400" b="0" i="0" u="none" strike="noStrike" cap="none" dirty="0">
                <a:solidFill>
                  <a:schemeClr val="lt1"/>
                </a:solidFill>
                <a:latin typeface="Arial"/>
                <a:ea typeface="Arial"/>
                <a:cs typeface="Arial"/>
                <a:sym typeface="Arial"/>
              </a:rPr>
              <a:t> - 10 MIN</a:t>
            </a:r>
            <a:endParaRPr sz="1400" b="0" i="0" u="none" strike="noStrike" cap="none" dirty="0">
              <a:solidFill>
                <a:schemeClr val="lt1"/>
              </a:solidFill>
              <a:latin typeface="Arial"/>
              <a:ea typeface="Arial"/>
              <a:cs typeface="Arial"/>
              <a:sym typeface="Arial"/>
            </a:endParaRPr>
          </a:p>
        </p:txBody>
      </p:sp>
      <p:sp>
        <p:nvSpPr>
          <p:cNvPr id="186" name="Google Shape;186;gd7885e0c67_0_63"/>
          <p:cNvSpPr/>
          <p:nvPr/>
        </p:nvSpPr>
        <p:spPr>
          <a:xfrm>
            <a:off x="4599461" y="1965825"/>
            <a:ext cx="1944118" cy="47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a:solidFill>
                  <a:srgbClr val="000000"/>
                </a:solidFill>
                <a:latin typeface="Arial"/>
                <a:ea typeface="Arial"/>
                <a:cs typeface="Arial"/>
                <a:sym typeface="Arial"/>
              </a:rPr>
              <a:t>SESIÓN 2</a:t>
            </a:r>
            <a:endParaRPr sz="1400" b="1" i="0" u="none" strike="noStrike" cap="none" dirty="0">
              <a:solidFill>
                <a:srgbClr val="000000"/>
              </a:solidFill>
              <a:latin typeface="Arial"/>
              <a:ea typeface="Arial"/>
              <a:cs typeface="Arial"/>
              <a:sym typeface="Arial"/>
            </a:endParaRPr>
          </a:p>
        </p:txBody>
      </p:sp>
      <p:sp>
        <p:nvSpPr>
          <p:cNvPr id="187" name="Google Shape;187;gd7885e0c67_0_63"/>
          <p:cNvSpPr/>
          <p:nvPr/>
        </p:nvSpPr>
        <p:spPr>
          <a:xfrm>
            <a:off x="7060138" y="1965825"/>
            <a:ext cx="1944118" cy="47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SESIÓN 3</a:t>
            </a:r>
            <a:endParaRPr sz="1400" b="1" i="0" u="none" strike="noStrike" cap="none">
              <a:solidFill>
                <a:srgbClr val="000000"/>
              </a:solidFill>
              <a:latin typeface="Arial"/>
              <a:ea typeface="Arial"/>
              <a:cs typeface="Arial"/>
              <a:sym typeface="Arial"/>
            </a:endParaRPr>
          </a:p>
        </p:txBody>
      </p:sp>
      <p:sp>
        <p:nvSpPr>
          <p:cNvPr id="188" name="Google Shape;188;gd7885e0c67_0_63"/>
          <p:cNvSpPr/>
          <p:nvPr/>
        </p:nvSpPr>
        <p:spPr>
          <a:xfrm>
            <a:off x="2143328" y="2632600"/>
            <a:ext cx="1944118" cy="408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b="1" dirty="0">
                <a:solidFill>
                  <a:srgbClr val="888888"/>
                </a:solidFill>
              </a:rPr>
              <a:t>Introduction</a:t>
            </a:r>
            <a:endParaRPr sz="1200" b="1" i="0" u="none" strike="noStrike" cap="none" dirty="0">
              <a:solidFill>
                <a:srgbClr val="888888"/>
              </a:solidFill>
              <a:latin typeface="Arial"/>
              <a:ea typeface="Arial"/>
              <a:cs typeface="Arial"/>
              <a:sym typeface="Arial"/>
            </a:endParaRPr>
          </a:p>
        </p:txBody>
      </p:sp>
      <p:sp>
        <p:nvSpPr>
          <p:cNvPr id="189" name="Google Shape;189;gd7885e0c67_0_63"/>
          <p:cNvSpPr/>
          <p:nvPr/>
        </p:nvSpPr>
        <p:spPr>
          <a:xfrm>
            <a:off x="2191953" y="4744750"/>
            <a:ext cx="1944118" cy="160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dirty="0">
                <a:solidFill>
                  <a:srgbClr val="888888"/>
                </a:solidFill>
              </a:rPr>
              <a:t>Introduction to Time Series
</a:t>
            </a:r>
            <a:endParaRPr sz="1200" b="1" i="0" u="none" strike="noStrike" cap="none" dirty="0">
              <a:solidFill>
                <a:srgbClr val="888888"/>
              </a:solidFill>
              <a:latin typeface="Arial"/>
              <a:ea typeface="Arial"/>
              <a:cs typeface="Arial"/>
              <a:sym typeface="Arial"/>
            </a:endParaRPr>
          </a:p>
        </p:txBody>
      </p:sp>
      <p:sp>
        <p:nvSpPr>
          <p:cNvPr id="190" name="Google Shape;190;gd7885e0c67_0_63"/>
          <p:cNvSpPr/>
          <p:nvPr/>
        </p:nvSpPr>
        <p:spPr>
          <a:xfrm>
            <a:off x="4599461" y="4744750"/>
            <a:ext cx="1944118" cy="160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dirty="0">
                <a:solidFill>
                  <a:srgbClr val="888888"/>
                </a:solidFill>
              </a:rPr>
              <a:t>Time Series:</a:t>
            </a:r>
          </a:p>
          <a:p>
            <a:pPr lvl="0" algn="ctr">
              <a:buSzPts val="1400"/>
            </a:pPr>
            <a:r>
              <a:rPr lang="es-ES" sz="1200" dirty="0" err="1">
                <a:solidFill>
                  <a:srgbClr val="888888"/>
                </a:solidFill>
              </a:rPr>
              <a:t>Hands</a:t>
            </a:r>
            <a:r>
              <a:rPr lang="es-ES" sz="1200" dirty="0">
                <a:solidFill>
                  <a:srgbClr val="888888"/>
                </a:solidFill>
              </a:rPr>
              <a:t> </a:t>
            </a:r>
            <a:r>
              <a:rPr lang="es-ES" sz="1200" dirty="0" err="1">
                <a:solidFill>
                  <a:srgbClr val="888888"/>
                </a:solidFill>
              </a:rPr>
              <a:t>on</a:t>
            </a:r>
            <a:r>
              <a:rPr lang="es-ES" sz="1200" dirty="0">
                <a:solidFill>
                  <a:srgbClr val="888888"/>
                </a:solidFill>
              </a:rPr>
              <a:t> - ARIMA</a:t>
            </a:r>
            <a:endParaRPr sz="1200" b="1" i="0" u="none" strike="noStrike" cap="none" dirty="0">
              <a:solidFill>
                <a:srgbClr val="888888"/>
              </a:solidFill>
              <a:latin typeface="Arial"/>
              <a:ea typeface="Arial"/>
              <a:cs typeface="Arial"/>
              <a:sym typeface="Arial"/>
            </a:endParaRPr>
          </a:p>
        </p:txBody>
      </p:sp>
      <p:sp>
        <p:nvSpPr>
          <p:cNvPr id="191" name="Google Shape;191;gd7885e0c67_0_63"/>
          <p:cNvSpPr/>
          <p:nvPr/>
        </p:nvSpPr>
        <p:spPr>
          <a:xfrm>
            <a:off x="7060138" y="4744750"/>
            <a:ext cx="1944118" cy="160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dirty="0">
                <a:solidFill>
                  <a:srgbClr val="888888"/>
                </a:solidFill>
              </a:rPr>
              <a:t> Time Series:</a:t>
            </a:r>
          </a:p>
          <a:p>
            <a:pPr lvl="0" algn="ctr">
              <a:buSzPts val="1400"/>
            </a:pPr>
            <a:r>
              <a:rPr lang="es-ES" sz="1200" dirty="0" err="1">
                <a:solidFill>
                  <a:srgbClr val="888888"/>
                </a:solidFill>
              </a:rPr>
              <a:t>Hands</a:t>
            </a:r>
            <a:r>
              <a:rPr lang="es-ES" sz="1200" dirty="0">
                <a:solidFill>
                  <a:srgbClr val="888888"/>
                </a:solidFill>
              </a:rPr>
              <a:t> </a:t>
            </a:r>
            <a:r>
              <a:rPr lang="es-ES" sz="1200" dirty="0" err="1">
                <a:solidFill>
                  <a:srgbClr val="888888"/>
                </a:solidFill>
              </a:rPr>
              <a:t>on</a:t>
            </a:r>
            <a:r>
              <a:rPr lang="es-ES" sz="1200" dirty="0">
                <a:solidFill>
                  <a:srgbClr val="888888"/>
                </a:solidFill>
              </a:rPr>
              <a:t> - </a:t>
            </a:r>
            <a:r>
              <a:rPr lang="es-ES" sz="1200" dirty="0" err="1">
                <a:solidFill>
                  <a:srgbClr val="888888"/>
                </a:solidFill>
              </a:rPr>
              <a:t>Prophet</a:t>
            </a:r>
            <a:r>
              <a:rPr lang="es-ES" sz="1200" dirty="0">
                <a:solidFill>
                  <a:srgbClr val="888888"/>
                </a:solidFill>
              </a:rPr>
              <a:t>
</a:t>
            </a:r>
            <a:endParaRPr sz="1200" b="0" i="0" u="none" strike="noStrike" cap="none" dirty="0">
              <a:solidFill>
                <a:srgbClr val="888888"/>
              </a:solidFill>
              <a:latin typeface="Arial"/>
              <a:ea typeface="Arial"/>
              <a:cs typeface="Arial"/>
              <a:sym typeface="Arial"/>
            </a:endParaRPr>
          </a:p>
        </p:txBody>
      </p:sp>
      <p:sp>
        <p:nvSpPr>
          <p:cNvPr id="192" name="Google Shape;192;gd7885e0c67_0_63"/>
          <p:cNvSpPr/>
          <p:nvPr/>
        </p:nvSpPr>
        <p:spPr>
          <a:xfrm>
            <a:off x="4599461" y="2608400"/>
            <a:ext cx="1944118" cy="1577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dirty="0">
                <a:solidFill>
                  <a:srgbClr val="888888"/>
                </a:solidFill>
              </a:rPr>
              <a:t>Time Series:
ARIMA </a:t>
            </a:r>
            <a:r>
              <a:rPr lang="es-ES" sz="1200" dirty="0" err="1">
                <a:solidFill>
                  <a:srgbClr val="888888"/>
                </a:solidFill>
              </a:rPr>
              <a:t>Modeling</a:t>
            </a:r>
            <a:r>
              <a:rPr lang="es-ES" sz="1200" dirty="0">
                <a:solidFill>
                  <a:srgbClr val="888888"/>
                </a:solidFill>
              </a:rPr>
              <a:t>
</a:t>
            </a:r>
            <a:endParaRPr sz="1200" b="1" i="0" u="none" strike="noStrike" cap="none" dirty="0">
              <a:solidFill>
                <a:srgbClr val="888888"/>
              </a:solidFill>
              <a:latin typeface="Arial"/>
              <a:ea typeface="Arial"/>
              <a:cs typeface="Arial"/>
              <a:sym typeface="Arial"/>
            </a:endParaRPr>
          </a:p>
        </p:txBody>
      </p:sp>
      <p:sp>
        <p:nvSpPr>
          <p:cNvPr id="193" name="Google Shape;193;gd7885e0c67_0_63"/>
          <p:cNvSpPr/>
          <p:nvPr/>
        </p:nvSpPr>
        <p:spPr>
          <a:xfrm>
            <a:off x="7060138" y="2584088"/>
            <a:ext cx="1944118" cy="160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dirty="0">
                <a:solidFill>
                  <a:srgbClr val="888888"/>
                </a:solidFill>
              </a:rPr>
              <a:t>Time series:
</a:t>
            </a:r>
            <a:r>
              <a:rPr lang="es-ES" sz="1200" dirty="0" err="1">
                <a:solidFill>
                  <a:srgbClr val="888888"/>
                </a:solidFill>
              </a:rPr>
              <a:t>Prophet</a:t>
            </a:r>
            <a:r>
              <a:rPr lang="en-US" sz="1200" dirty="0">
                <a:solidFill>
                  <a:srgbClr val="888888"/>
                </a:solidFill>
              </a:rPr>
              <a:t>
</a:t>
            </a:r>
            <a:endParaRPr sz="1200" b="1" i="0" u="none" strike="noStrike" cap="none" dirty="0">
              <a:solidFill>
                <a:srgbClr val="888888"/>
              </a:solidFill>
              <a:latin typeface="Arial"/>
              <a:ea typeface="Arial"/>
              <a:cs typeface="Arial"/>
              <a:sym typeface="Arial"/>
            </a:endParaRPr>
          </a:p>
        </p:txBody>
      </p:sp>
      <p:sp>
        <p:nvSpPr>
          <p:cNvPr id="194" name="Google Shape;194;gd7885e0c67_0_63"/>
          <p:cNvSpPr/>
          <p:nvPr/>
        </p:nvSpPr>
        <p:spPr>
          <a:xfrm>
            <a:off x="586374" y="4744750"/>
            <a:ext cx="1225702" cy="1602000"/>
          </a:xfrm>
          <a:prstGeom prst="rect">
            <a:avLst/>
          </a:prstGeom>
          <a:solidFill>
            <a:srgbClr val="FFBC02"/>
          </a:solidFill>
          <a:ln>
            <a:noFill/>
          </a:ln>
        </p:spPr>
        <p:txBody>
          <a:bodyPr spcFirstLastPara="1" wrap="square" lIns="91425" tIns="91425" rIns="91425" bIns="91425" anchor="ctr" anchorCtr="0">
            <a:noAutofit/>
          </a:bodyPr>
          <a:lstStyle/>
          <a:p>
            <a:pPr lvl="0" algn="ctr">
              <a:buSzPts val="1400"/>
            </a:pPr>
            <a:r>
              <a:rPr lang="sv-SE" b="1" dirty="0"/>
              <a:t>BLOCK II
(1h 25 min)
</a:t>
            </a:r>
            <a:endParaRPr sz="1400" b="0" i="0" u="none" strike="noStrike" cap="none" dirty="0">
              <a:solidFill>
                <a:srgbClr val="535353"/>
              </a:solidFill>
              <a:latin typeface="Arial"/>
              <a:ea typeface="Arial"/>
              <a:cs typeface="Arial"/>
              <a:sym typeface="Arial"/>
            </a:endParaRPr>
          </a:p>
        </p:txBody>
      </p:sp>
      <p:sp>
        <p:nvSpPr>
          <p:cNvPr id="195" name="Google Shape;195;gd7885e0c67_0_63"/>
          <p:cNvSpPr/>
          <p:nvPr/>
        </p:nvSpPr>
        <p:spPr>
          <a:xfrm>
            <a:off x="2143328" y="3180581"/>
            <a:ext cx="1944118" cy="1005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1200" dirty="0">
                <a:solidFill>
                  <a:srgbClr val="888888"/>
                </a:solidFill>
              </a:rPr>
              <a:t>Introduction to Temporal Data</a:t>
            </a:r>
          </a:p>
          <a:p>
            <a:pPr lvl="0" algn="ctr">
              <a:buSzPts val="1400"/>
            </a:pPr>
            <a:r>
              <a:rPr lang="en-US" sz="1200" dirty="0">
                <a:solidFill>
                  <a:srgbClr val="888888"/>
                </a:solidFill>
              </a:rPr>
              <a:t>Data and Dates
</a:t>
            </a:r>
            <a:endParaRPr sz="1200" b="1" i="0" u="none" strike="noStrike" cap="none" dirty="0">
              <a:solidFill>
                <a:srgbClr val="888888"/>
              </a:solidFill>
              <a:latin typeface="Arial"/>
              <a:ea typeface="Arial"/>
              <a:cs typeface="Arial"/>
              <a:sym typeface="Arial"/>
            </a:endParaRPr>
          </a:p>
        </p:txBody>
      </p:sp>
      <p:sp>
        <p:nvSpPr>
          <p:cNvPr id="196" name="Google Shape;196;gd7885e0c67_0_63"/>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s-ES" sz="3600" b="1" i="0" u="none" strike="noStrike" cap="none" dirty="0">
                <a:solidFill>
                  <a:srgbClr val="000000"/>
                </a:solidFill>
                <a:latin typeface="Calibri"/>
                <a:ea typeface="Calibri"/>
                <a:cs typeface="Calibri"/>
                <a:sym typeface="Calibri"/>
              </a:rPr>
              <a:t>INTRODUCTION: </a:t>
            </a:r>
            <a:r>
              <a:rPr lang="es-ES" sz="3600" b="0" i="0" u="none" strike="noStrike" cap="none" dirty="0">
                <a:solidFill>
                  <a:srgbClr val="000000"/>
                </a:solidFill>
                <a:latin typeface="Calibri"/>
                <a:ea typeface="Calibri"/>
                <a:cs typeface="Calibri"/>
                <a:sym typeface="Calibri"/>
              </a:rPr>
              <a:t>PLANNING</a:t>
            </a:r>
            <a:endParaRPr sz="4000" b="0" i="0" u="none" strike="noStrike" cap="none" dirty="0">
              <a:solidFill>
                <a:srgbClr val="000000"/>
              </a:solidFill>
              <a:latin typeface="Calibri"/>
              <a:ea typeface="Calibri"/>
              <a:cs typeface="Calibri"/>
              <a:sym typeface="Calibri"/>
            </a:endParaRPr>
          </a:p>
        </p:txBody>
      </p:sp>
      <p:sp>
        <p:nvSpPr>
          <p:cNvPr id="197" name="Google Shape;197;gd7885e0c67_0_6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8" name="Google Shape;198;gd7885e0c67_0_63"/>
          <p:cNvSpPr/>
          <p:nvPr/>
        </p:nvSpPr>
        <p:spPr>
          <a:xfrm>
            <a:off x="1200970" y="17496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 name="Google Shape;187;gd7885e0c67_0_63">
            <a:extLst>
              <a:ext uri="{FF2B5EF4-FFF2-40B4-BE49-F238E27FC236}">
                <a16:creationId xmlns:a16="http://schemas.microsoft.com/office/drawing/2014/main" id="{BBA50028-E1A9-46BF-BAC7-7341CAAB3FAC}"/>
              </a:ext>
            </a:extLst>
          </p:cNvPr>
          <p:cNvSpPr/>
          <p:nvPr/>
        </p:nvSpPr>
        <p:spPr>
          <a:xfrm>
            <a:off x="9500607" y="1965800"/>
            <a:ext cx="1944118" cy="47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a:solidFill>
                  <a:srgbClr val="000000"/>
                </a:solidFill>
                <a:latin typeface="Arial"/>
                <a:ea typeface="Arial"/>
                <a:cs typeface="Arial"/>
                <a:sym typeface="Arial"/>
              </a:rPr>
              <a:t>SESIÓN 4</a:t>
            </a:r>
            <a:endParaRPr sz="1400" b="1" i="0" u="none" strike="noStrike" cap="none" dirty="0">
              <a:solidFill>
                <a:srgbClr val="000000"/>
              </a:solidFill>
              <a:latin typeface="Arial"/>
              <a:ea typeface="Arial"/>
              <a:cs typeface="Arial"/>
              <a:sym typeface="Arial"/>
            </a:endParaRPr>
          </a:p>
        </p:txBody>
      </p:sp>
      <p:sp>
        <p:nvSpPr>
          <p:cNvPr id="3" name="Google Shape;191;gd7885e0c67_0_63">
            <a:extLst>
              <a:ext uri="{FF2B5EF4-FFF2-40B4-BE49-F238E27FC236}">
                <a16:creationId xmlns:a16="http://schemas.microsoft.com/office/drawing/2014/main" id="{DA16DE22-3435-4AF9-92A7-7CB1346D89C2}"/>
              </a:ext>
            </a:extLst>
          </p:cNvPr>
          <p:cNvSpPr/>
          <p:nvPr/>
        </p:nvSpPr>
        <p:spPr>
          <a:xfrm>
            <a:off x="9500607" y="4744725"/>
            <a:ext cx="1944118" cy="160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s-ES" sz="1200" dirty="0">
                <a:solidFill>
                  <a:srgbClr val="888888"/>
                </a:solidFill>
              </a:rPr>
              <a:t> Time Series: 
</a:t>
            </a:r>
            <a:r>
              <a:rPr lang="es-ES" sz="1200" dirty="0" err="1">
                <a:solidFill>
                  <a:srgbClr val="888888"/>
                </a:solidFill>
              </a:rPr>
              <a:t>Hands</a:t>
            </a:r>
            <a:r>
              <a:rPr lang="es-ES" sz="1200" dirty="0">
                <a:solidFill>
                  <a:srgbClr val="888888"/>
                </a:solidFill>
              </a:rPr>
              <a:t> </a:t>
            </a:r>
            <a:r>
              <a:rPr lang="es-ES" sz="1200" dirty="0" err="1">
                <a:solidFill>
                  <a:srgbClr val="888888"/>
                </a:solidFill>
              </a:rPr>
              <a:t>On</a:t>
            </a:r>
            <a:r>
              <a:rPr lang="es-ES" sz="1200" dirty="0">
                <a:solidFill>
                  <a:srgbClr val="888888"/>
                </a:solidFill>
              </a:rPr>
              <a:t> 
</a:t>
            </a:r>
            <a:endParaRPr sz="1200" b="0" i="0" u="none" strike="noStrike" cap="none" dirty="0">
              <a:solidFill>
                <a:srgbClr val="888888"/>
              </a:solidFill>
              <a:latin typeface="Arial"/>
              <a:ea typeface="Arial"/>
              <a:cs typeface="Arial"/>
              <a:sym typeface="Arial"/>
            </a:endParaRPr>
          </a:p>
        </p:txBody>
      </p:sp>
      <p:sp>
        <p:nvSpPr>
          <p:cNvPr id="4" name="Google Shape;193;gd7885e0c67_0_63">
            <a:extLst>
              <a:ext uri="{FF2B5EF4-FFF2-40B4-BE49-F238E27FC236}">
                <a16:creationId xmlns:a16="http://schemas.microsoft.com/office/drawing/2014/main" id="{40F503BA-D975-4D87-9B7F-8B2557A9D76A}"/>
              </a:ext>
            </a:extLst>
          </p:cNvPr>
          <p:cNvSpPr/>
          <p:nvPr/>
        </p:nvSpPr>
        <p:spPr>
          <a:xfrm>
            <a:off x="9500607" y="2584063"/>
            <a:ext cx="1944118" cy="1602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buSzPts val="1400"/>
            </a:pPr>
            <a:r>
              <a:rPr lang="en-US" sz="1200" dirty="0">
                <a:solidFill>
                  <a:srgbClr val="888888"/>
                </a:solidFill>
              </a:rPr>
              <a:t>Time Series:
Boosting Prediction &amp; Interpretation
</a:t>
            </a:r>
            <a:endParaRPr sz="1200" b="1" i="0" u="none" strike="noStrike" cap="none" dirty="0">
              <a:solidFill>
                <a:srgbClr val="888888"/>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pic>
        <p:nvPicPr>
          <p:cNvPr id="880" name="Google Shape;880;ge4d7ddac90_0_12"/>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81" name="Google Shape;881;ge4d7ddac90_0_12"/>
          <p:cNvPicPr preferRelativeResize="0"/>
          <p:nvPr/>
        </p:nvPicPr>
        <p:blipFill rotWithShape="1">
          <a:blip r:embed="rId4">
            <a:alphaModFix/>
          </a:blip>
          <a:srcRect/>
          <a:stretch/>
        </p:blipFill>
        <p:spPr>
          <a:xfrm>
            <a:off x="10362465" y="152518"/>
            <a:ext cx="1597404" cy="479221"/>
          </a:xfrm>
          <a:prstGeom prst="rect">
            <a:avLst/>
          </a:prstGeom>
          <a:noFill/>
          <a:ln>
            <a:noFill/>
          </a:ln>
        </p:spPr>
      </p:pic>
      <p:pic>
        <p:nvPicPr>
          <p:cNvPr id="882" name="Google Shape;882;ge4d7ddac90_0_12"/>
          <p:cNvPicPr preferRelativeResize="0"/>
          <p:nvPr/>
        </p:nvPicPr>
        <p:blipFill rotWithShape="1">
          <a:blip r:embed="rId5">
            <a:alphaModFix/>
          </a:blip>
          <a:srcRect l="23412" r="23220" b="32267"/>
          <a:stretch/>
        </p:blipFill>
        <p:spPr>
          <a:xfrm>
            <a:off x="963613" y="3737500"/>
            <a:ext cx="2367775" cy="1092275"/>
          </a:xfrm>
          <a:prstGeom prst="rect">
            <a:avLst/>
          </a:prstGeom>
          <a:noFill/>
          <a:ln>
            <a:noFill/>
          </a:ln>
        </p:spPr>
      </p:pic>
      <p:sp>
        <p:nvSpPr>
          <p:cNvPr id="883" name="Google Shape;883;ge4d7ddac90_0_12"/>
          <p:cNvSpPr txBox="1"/>
          <p:nvPr/>
        </p:nvSpPr>
        <p:spPr>
          <a:xfrm>
            <a:off x="4333101" y="2383125"/>
            <a:ext cx="7392600" cy="3488134"/>
          </a:xfrm>
          <a:prstGeom prst="rect">
            <a:avLst/>
          </a:prstGeom>
          <a:noFill/>
          <a:ln>
            <a:noFill/>
          </a:ln>
        </p:spPr>
        <p:txBody>
          <a:bodyPr spcFirstLastPara="1" wrap="square" lIns="0" tIns="0" rIns="0" bIns="0" anchor="t" anchorCtr="0">
            <a:spAutoFit/>
          </a:bodyPr>
          <a:lstStyle/>
          <a:p>
            <a:pPr lvl="0">
              <a:buClr>
                <a:schemeClr val="dk1"/>
              </a:buClr>
              <a:buSzPts val="1100"/>
            </a:pPr>
            <a:r>
              <a:rPr lang="en-US" sz="1500" dirty="0">
                <a:solidFill>
                  <a:srgbClr val="262626"/>
                </a:solidFill>
                <a:latin typeface="Calibri"/>
                <a:ea typeface="Calibri"/>
                <a:cs typeface="Calibri"/>
                <a:sym typeface="Calibri"/>
              </a:rPr>
              <a:t>The following factors must be taken into account when trading with </a:t>
            </a:r>
            <a:r>
              <a:rPr lang="en-US" sz="1500" b="1" dirty="0">
                <a:solidFill>
                  <a:srgbClr val="262626"/>
                </a:solidFill>
                <a:latin typeface="Calibri"/>
                <a:ea typeface="Calibri"/>
                <a:cs typeface="Calibri"/>
                <a:sym typeface="Calibri"/>
              </a:rPr>
              <a:t>Prophet</a:t>
            </a:r>
            <a:r>
              <a:rPr lang="en-US" sz="1500" dirty="0">
                <a:solidFill>
                  <a:srgbClr val="262626"/>
                </a:solidFill>
                <a:latin typeface="Calibri"/>
                <a:ea typeface="Calibri"/>
                <a:cs typeface="Calibri"/>
                <a:sym typeface="Calibri"/>
              </a:rPr>
              <a:t>
</a:t>
            </a:r>
            <a:endParaRPr sz="1500" b="1" dirty="0">
              <a:solidFill>
                <a:srgbClr val="262626"/>
              </a:solidFill>
              <a:latin typeface="Calibri"/>
              <a:ea typeface="Calibri"/>
              <a:cs typeface="Calibri"/>
              <a:sym typeface="Calibri"/>
            </a:endParaRPr>
          </a:p>
          <a:p>
            <a:pPr marL="457200" lvl="0" indent="-323850">
              <a:spcBef>
                <a:spcPts val="1000"/>
              </a:spcBef>
              <a:buClr>
                <a:srgbClr val="262626"/>
              </a:buClr>
              <a:buSzPts val="1500"/>
              <a:buFont typeface="Calibri"/>
              <a:buChar char="●"/>
            </a:pPr>
            <a:r>
              <a:rPr lang="en-US" sz="1500" dirty="0">
                <a:solidFill>
                  <a:srgbClr val="262626"/>
                </a:solidFill>
                <a:latin typeface="Calibri"/>
                <a:ea typeface="Calibri"/>
                <a:cs typeface="Calibri"/>
                <a:sym typeface="Calibri"/>
              </a:rPr>
              <a:t>Hourly and daily information can be included, and a sample of a few months is needed (a year if it can be included).</a:t>
            </a:r>
            <a:endParaRPr sz="1500" dirty="0">
              <a:solidFill>
                <a:srgbClr val="262626"/>
              </a:solidFill>
              <a:latin typeface="Calibri"/>
              <a:ea typeface="Calibri"/>
              <a:cs typeface="Calibri"/>
              <a:sym typeface="Calibri"/>
            </a:endParaRPr>
          </a:p>
          <a:p>
            <a:pPr marL="457200" lvl="0" indent="-323850">
              <a:spcBef>
                <a:spcPts val="1000"/>
              </a:spcBef>
              <a:buClr>
                <a:srgbClr val="262626"/>
              </a:buClr>
              <a:buSzPts val="1500"/>
              <a:buFont typeface="Calibri"/>
              <a:buChar char="●"/>
            </a:pPr>
            <a:r>
              <a:rPr lang="en-US" sz="1500" dirty="0">
                <a:solidFill>
                  <a:srgbClr val="262626"/>
                </a:solidFill>
                <a:latin typeface="Calibri"/>
                <a:ea typeface="Calibri"/>
                <a:cs typeface="Calibri"/>
                <a:sym typeface="Calibri"/>
              </a:rPr>
              <a:t>Temporalities that affect are taken into account: day of the week, station of the year, and events.</a:t>
            </a:r>
            <a:endParaRPr sz="1500" dirty="0">
              <a:solidFill>
                <a:srgbClr val="262626"/>
              </a:solidFill>
              <a:latin typeface="Calibri"/>
              <a:ea typeface="Calibri"/>
              <a:cs typeface="Calibri"/>
              <a:sym typeface="Calibri"/>
            </a:endParaRPr>
          </a:p>
          <a:p>
            <a:pPr marL="457200" lvl="0" indent="-323850">
              <a:spcBef>
                <a:spcPts val="1000"/>
              </a:spcBef>
              <a:buClr>
                <a:srgbClr val="262626"/>
              </a:buClr>
              <a:buSzPts val="1500"/>
              <a:buFont typeface="Calibri"/>
              <a:buChar char="●"/>
            </a:pPr>
            <a:r>
              <a:rPr lang="en-US" sz="1500" dirty="0">
                <a:solidFill>
                  <a:srgbClr val="262626"/>
                </a:solidFill>
                <a:latin typeface="Calibri"/>
                <a:ea typeface="Calibri"/>
                <a:cs typeface="Calibri"/>
                <a:sym typeface="Calibri"/>
              </a:rPr>
              <a:t>Can handle NAs and outliers.</a:t>
            </a:r>
            <a:r>
              <a:rPr lang="es-ES" sz="1500" dirty="0">
                <a:solidFill>
                  <a:srgbClr val="262626"/>
                </a:solidFill>
                <a:latin typeface="Calibri"/>
                <a:ea typeface="Calibri"/>
                <a:cs typeface="Calibri"/>
                <a:sym typeface="Calibri"/>
              </a:rPr>
              <a:t> </a:t>
            </a:r>
            <a:endParaRPr sz="1500" dirty="0">
              <a:solidFill>
                <a:srgbClr val="262626"/>
              </a:solidFill>
              <a:latin typeface="Calibri"/>
              <a:ea typeface="Calibri"/>
              <a:cs typeface="Calibri"/>
              <a:sym typeface="Calibri"/>
            </a:endParaRPr>
          </a:p>
          <a:p>
            <a:pPr marL="457200" lvl="0" indent="-323850">
              <a:spcBef>
                <a:spcPts val="1000"/>
              </a:spcBef>
              <a:buClr>
                <a:srgbClr val="262626"/>
              </a:buClr>
              <a:buSzPts val="1500"/>
              <a:buFont typeface="Calibri"/>
              <a:buChar char="●"/>
            </a:pPr>
            <a:r>
              <a:rPr lang="en-US" sz="1500" dirty="0">
                <a:solidFill>
                  <a:srgbClr val="262626"/>
                </a:solidFill>
                <a:latin typeface="Calibri"/>
                <a:ea typeface="Calibri"/>
                <a:cs typeface="Calibri"/>
                <a:sym typeface="Calibri"/>
              </a:rPr>
              <a:t>It also takes into account historical trends and specific events that affect the target variable.</a:t>
            </a:r>
            <a:endParaRPr sz="1500" dirty="0">
              <a:solidFill>
                <a:srgbClr val="262626"/>
              </a:solidFill>
              <a:latin typeface="Calibri"/>
              <a:ea typeface="Calibri"/>
              <a:cs typeface="Calibri"/>
              <a:sym typeface="Calibri"/>
            </a:endParaRPr>
          </a:p>
          <a:p>
            <a:pPr marL="457200" lvl="0" indent="-323850">
              <a:spcBef>
                <a:spcPts val="1000"/>
              </a:spcBef>
              <a:buClr>
                <a:srgbClr val="262626"/>
              </a:buClr>
              <a:buSzPts val="1500"/>
              <a:buFont typeface="Calibri"/>
              <a:buChar char="●"/>
            </a:pPr>
            <a:r>
              <a:rPr lang="en-US" sz="1500" dirty="0">
                <a:solidFill>
                  <a:srgbClr val="262626"/>
                </a:solidFill>
                <a:latin typeface="Calibri"/>
                <a:ea typeface="Calibri"/>
                <a:cs typeface="Calibri"/>
                <a:sym typeface="Calibri"/>
              </a:rPr>
              <a:t>Similarly, it is possible to detect trends in evolution that are not linear.</a:t>
            </a:r>
            <a:r>
              <a:rPr lang="es-ES" sz="1800" b="1" i="0" u="none" strike="noStrike" cap="none" dirty="0">
                <a:solidFill>
                  <a:srgbClr val="262626"/>
                </a:solidFill>
                <a:latin typeface="Arial Rounded"/>
                <a:ea typeface="Arial Rounded"/>
                <a:cs typeface="Arial Rounded"/>
                <a:sym typeface="Arial Rounded"/>
              </a:rPr>
              <a:t>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884" name="Google Shape;884;ge4d7ddac90_0_12"/>
          <p:cNvPicPr preferRelativeResize="0"/>
          <p:nvPr/>
        </p:nvPicPr>
        <p:blipFill>
          <a:blip r:embed="rId6">
            <a:alphaModFix/>
          </a:blip>
          <a:stretch>
            <a:fillRect/>
          </a:stretch>
        </p:blipFill>
        <p:spPr>
          <a:xfrm>
            <a:off x="878025" y="1940275"/>
            <a:ext cx="2616000" cy="2616000"/>
          </a:xfrm>
          <a:prstGeom prst="rect">
            <a:avLst/>
          </a:prstGeom>
          <a:noFill/>
          <a:ln>
            <a:noFill/>
          </a:ln>
        </p:spPr>
      </p:pic>
      <p:sp>
        <p:nvSpPr>
          <p:cNvPr id="885" name="Google Shape;885;ge4d7ddac90_0_12"/>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PROPHET</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FACTORS TO CONSIDER</a:t>
            </a:r>
            <a:endParaRPr sz="4000" dirty="0">
              <a:solidFill>
                <a:srgbClr val="000000"/>
              </a:solidFill>
              <a:latin typeface="Calibri"/>
              <a:ea typeface="Calibri"/>
              <a:cs typeface="Calibri"/>
              <a:sym typeface="Calibri"/>
            </a:endParaRPr>
          </a:p>
        </p:txBody>
      </p:sp>
      <p:sp>
        <p:nvSpPr>
          <p:cNvPr id="886" name="Google Shape;886;ge4d7ddac90_0_12"/>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887" name="Google Shape;887;ge4d7ddac90_0_12"/>
          <p:cNvPicPr preferRelativeResize="0"/>
          <p:nvPr/>
        </p:nvPicPr>
        <p:blipFill>
          <a:blip r:embed="rId7">
            <a:alphaModFix/>
          </a:blip>
          <a:stretch>
            <a:fillRect/>
          </a:stretch>
        </p:blipFill>
        <p:spPr>
          <a:xfrm>
            <a:off x="152400" y="1970050"/>
            <a:ext cx="4028302" cy="3280081"/>
          </a:xfrm>
          <a:prstGeom prst="rect">
            <a:avLst/>
          </a:prstGeom>
          <a:noFill/>
          <a:ln>
            <a:noFill/>
          </a:ln>
        </p:spPr>
      </p:pic>
      <p:sp>
        <p:nvSpPr>
          <p:cNvPr id="888" name="Google Shape;888;ge4d7ddac90_0_12"/>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PREDICTION WITH PROPHET</a:t>
            </a:r>
            <a:endParaRPr lang="es-ES" sz="2000" i="1" u="none" strike="noStrike" cap="none" dirty="0">
              <a:solidFill>
                <a:schemeClr val="lt1"/>
              </a:solidFill>
              <a:latin typeface="Trebuchet MS"/>
              <a:ea typeface="Trebuchet MS"/>
              <a:cs typeface="Trebuchet MS"/>
              <a:sym typeface="Trebuchet MS"/>
            </a:endParaRPr>
          </a:p>
        </p:txBody>
      </p:sp>
      <p:sp>
        <p:nvSpPr>
          <p:cNvPr id="889" name="Google Shape;889;ge4d7ddac90_0_12"/>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90" name="Google Shape;890;ge4d7ddac90_0_12"/>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pic>
        <p:nvPicPr>
          <p:cNvPr id="895" name="Google Shape;895;ge4d7ddac90_0_26"/>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896" name="Google Shape;896;ge4d7ddac90_0_26"/>
          <p:cNvPicPr preferRelativeResize="0"/>
          <p:nvPr/>
        </p:nvPicPr>
        <p:blipFill rotWithShape="1">
          <a:blip r:embed="rId4">
            <a:alphaModFix/>
          </a:blip>
          <a:srcRect/>
          <a:stretch/>
        </p:blipFill>
        <p:spPr>
          <a:xfrm>
            <a:off x="10362465" y="152518"/>
            <a:ext cx="1597404" cy="479221"/>
          </a:xfrm>
          <a:prstGeom prst="rect">
            <a:avLst/>
          </a:prstGeom>
          <a:noFill/>
          <a:ln>
            <a:noFill/>
          </a:ln>
        </p:spPr>
      </p:pic>
      <p:graphicFrame>
        <p:nvGraphicFramePr>
          <p:cNvPr id="897" name="Google Shape;897;ge4d7ddac90_0_26"/>
          <p:cNvGraphicFramePr/>
          <p:nvPr>
            <p:extLst>
              <p:ext uri="{D42A27DB-BD31-4B8C-83A1-F6EECF244321}">
                <p14:modId xmlns:p14="http://schemas.microsoft.com/office/powerpoint/2010/main" val="2630269383"/>
              </p:ext>
            </p:extLst>
          </p:nvPr>
        </p:nvGraphicFramePr>
        <p:xfrm>
          <a:off x="895900" y="4211950"/>
          <a:ext cx="10287000" cy="1645860"/>
        </p:xfrm>
        <a:graphic>
          <a:graphicData uri="http://schemas.openxmlformats.org/drawingml/2006/table">
            <a:tbl>
              <a:tblPr>
                <a:noFill/>
                <a:tableStyleId>{34923B6A-13FD-4123-8D1E-8A22893EA774}</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s-ES" b="1" dirty="0" err="1"/>
                        <a:t>Fast</a:t>
                      </a:r>
                      <a:r>
                        <a:rPr lang="es-ES" b="1" dirty="0"/>
                        <a:t> and </a:t>
                      </a:r>
                      <a:r>
                        <a:rPr lang="es-ES" b="1" dirty="0" err="1"/>
                        <a:t>Accurate</a:t>
                      </a:r>
                      <a:endParaRPr b="1"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ES" b="1" dirty="0" err="1"/>
                        <a:t>Efficient</a:t>
                      </a:r>
                      <a:r>
                        <a:rPr lang="es-ES" b="1" dirty="0"/>
                        <a:t> and </a:t>
                      </a:r>
                      <a:r>
                        <a:rPr lang="es-ES" b="1" dirty="0" err="1"/>
                        <a:t>Automatic</a:t>
                      </a:r>
                      <a:endParaRPr b="1"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s-ES" b="1" dirty="0"/>
                        <a:t>Flexible and Interpretable</a:t>
                      </a:r>
                      <a:endParaRPr b="1"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t>Available for R and Python</a:t>
                      </a:r>
                      <a:endParaRPr b="1"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dirty="0"/>
                        <a:t>Used by many companies (Facebook) due to its better performance than similar algorithms
</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dirty="0"/>
                        <a:t>No major transformations are necessary to apply it and it is robust
</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dirty="0"/>
                        <a:t>The procedure allows to include greater complexity by adding parameters
</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dirty="0"/>
                        <a:t>It is implemented and can be used in different programming languages
</a:t>
                      </a: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898" name="Google Shape;898;ge4d7ddac90_0_26"/>
          <p:cNvPicPr preferRelativeResize="0"/>
          <p:nvPr/>
        </p:nvPicPr>
        <p:blipFill>
          <a:blip r:embed="rId5">
            <a:alphaModFix/>
          </a:blip>
          <a:stretch>
            <a:fillRect/>
          </a:stretch>
        </p:blipFill>
        <p:spPr>
          <a:xfrm>
            <a:off x="1376275" y="2351050"/>
            <a:ext cx="1735700" cy="1735700"/>
          </a:xfrm>
          <a:prstGeom prst="rect">
            <a:avLst/>
          </a:prstGeom>
          <a:noFill/>
          <a:ln>
            <a:noFill/>
          </a:ln>
        </p:spPr>
      </p:pic>
      <p:pic>
        <p:nvPicPr>
          <p:cNvPr id="899" name="Google Shape;899;ge4d7ddac90_0_26"/>
          <p:cNvPicPr preferRelativeResize="0"/>
          <p:nvPr/>
        </p:nvPicPr>
        <p:blipFill>
          <a:blip r:embed="rId6">
            <a:alphaModFix/>
          </a:blip>
          <a:stretch>
            <a:fillRect/>
          </a:stretch>
        </p:blipFill>
        <p:spPr>
          <a:xfrm>
            <a:off x="3889725" y="2351050"/>
            <a:ext cx="1810250" cy="1810250"/>
          </a:xfrm>
          <a:prstGeom prst="rect">
            <a:avLst/>
          </a:prstGeom>
          <a:noFill/>
          <a:ln>
            <a:noFill/>
          </a:ln>
        </p:spPr>
      </p:pic>
      <p:pic>
        <p:nvPicPr>
          <p:cNvPr id="900" name="Google Shape;900;ge4d7ddac90_0_26"/>
          <p:cNvPicPr preferRelativeResize="0"/>
          <p:nvPr/>
        </p:nvPicPr>
        <p:blipFill>
          <a:blip r:embed="rId7">
            <a:alphaModFix/>
          </a:blip>
          <a:stretch>
            <a:fillRect/>
          </a:stretch>
        </p:blipFill>
        <p:spPr>
          <a:xfrm>
            <a:off x="6477725" y="2462150"/>
            <a:ext cx="1597400" cy="1597400"/>
          </a:xfrm>
          <a:prstGeom prst="rect">
            <a:avLst/>
          </a:prstGeom>
          <a:noFill/>
          <a:ln>
            <a:noFill/>
          </a:ln>
        </p:spPr>
      </p:pic>
      <p:sp>
        <p:nvSpPr>
          <p:cNvPr id="901" name="Google Shape;901;ge4d7ddac90_0_26"/>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PROPHET</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CHARACTERISTICS</a:t>
            </a:r>
            <a:endParaRPr sz="4000" dirty="0">
              <a:solidFill>
                <a:srgbClr val="000000"/>
              </a:solidFill>
              <a:latin typeface="Calibri"/>
              <a:ea typeface="Calibri"/>
              <a:cs typeface="Calibri"/>
              <a:sym typeface="Calibri"/>
            </a:endParaRPr>
          </a:p>
        </p:txBody>
      </p:sp>
      <p:sp>
        <p:nvSpPr>
          <p:cNvPr id="902" name="Google Shape;902;ge4d7ddac90_0_26"/>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903" name="Google Shape;903;ge4d7ddac90_0_26"/>
          <p:cNvPicPr preferRelativeResize="0"/>
          <p:nvPr/>
        </p:nvPicPr>
        <p:blipFill>
          <a:blip r:embed="rId8">
            <a:alphaModFix/>
          </a:blip>
          <a:stretch>
            <a:fillRect/>
          </a:stretch>
        </p:blipFill>
        <p:spPr>
          <a:xfrm>
            <a:off x="8680325" y="2624576"/>
            <a:ext cx="2262299" cy="1272551"/>
          </a:xfrm>
          <a:prstGeom prst="rect">
            <a:avLst/>
          </a:prstGeom>
          <a:noFill/>
          <a:ln>
            <a:noFill/>
          </a:ln>
        </p:spPr>
      </p:pic>
      <p:sp>
        <p:nvSpPr>
          <p:cNvPr id="904" name="Google Shape;904;ge4d7ddac90_0_26"/>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PREDICTION WITH PROPHET</a:t>
            </a:r>
            <a:endParaRPr lang="es-ES" sz="2000" i="1" u="none" strike="noStrike" cap="none" dirty="0">
              <a:solidFill>
                <a:schemeClr val="lt1"/>
              </a:solidFill>
              <a:latin typeface="Trebuchet MS"/>
              <a:ea typeface="Trebuchet MS"/>
              <a:cs typeface="Trebuchet MS"/>
              <a:sym typeface="Trebuchet MS"/>
            </a:endParaRPr>
          </a:p>
        </p:txBody>
      </p:sp>
      <p:sp>
        <p:nvSpPr>
          <p:cNvPr id="905" name="Google Shape;905;ge4d7ddac90_0_26"/>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ge4d7ddac90_0_40"/>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11" name="Google Shape;911;ge4d7ddac90_0_40"/>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12" name="Google Shape;912;ge4d7ddac90_0_40"/>
          <p:cNvSpPr/>
          <p:nvPr/>
        </p:nvSpPr>
        <p:spPr>
          <a:xfrm>
            <a:off x="0" y="6378889"/>
            <a:ext cx="12192000" cy="4791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3" name="Google Shape;913;ge4d7ddac90_0_40"/>
          <p:cNvSpPr txBox="1"/>
          <p:nvPr/>
        </p:nvSpPr>
        <p:spPr>
          <a:xfrm>
            <a:off x="2671225" y="2441675"/>
            <a:ext cx="6400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4000">
                <a:solidFill>
                  <a:srgbClr val="262626"/>
                </a:solidFill>
                <a:latin typeface="Roboto"/>
                <a:ea typeface="Roboto"/>
                <a:cs typeface="Roboto"/>
                <a:sym typeface="Roboto"/>
              </a:rPr>
              <a:t>y(t) = g(t) + s(t) + h(t) + E(t)</a:t>
            </a:r>
            <a:endParaRPr sz="4000"/>
          </a:p>
        </p:txBody>
      </p:sp>
      <p:sp>
        <p:nvSpPr>
          <p:cNvPr id="914" name="Google Shape;914;ge4d7ddac90_0_40"/>
          <p:cNvSpPr txBox="1"/>
          <p:nvPr/>
        </p:nvSpPr>
        <p:spPr>
          <a:xfrm>
            <a:off x="1979450" y="3945438"/>
            <a:ext cx="8135400" cy="2616600"/>
          </a:xfrm>
          <a:prstGeom prst="rect">
            <a:avLst/>
          </a:prstGeom>
          <a:noFill/>
          <a:ln>
            <a:noFill/>
          </a:ln>
        </p:spPr>
        <p:txBody>
          <a:bodyPr spcFirstLastPara="1" wrap="square" lIns="0" tIns="0" rIns="0" bIns="0" anchor="t" anchorCtr="0">
            <a:spAutoFit/>
          </a:bodyPr>
          <a:lstStyle/>
          <a:p>
            <a:pPr marL="457200" lvl="0" indent="-323850">
              <a:lnSpc>
                <a:spcPct val="115000"/>
              </a:lnSpc>
              <a:buClr>
                <a:srgbClr val="262626"/>
              </a:buClr>
              <a:buSzPts val="1500"/>
              <a:buFont typeface="Calibri"/>
              <a:buChar char="●"/>
            </a:pPr>
            <a:r>
              <a:rPr lang="es-ES" sz="1500" b="1" dirty="0">
                <a:solidFill>
                  <a:srgbClr val="262626"/>
                </a:solidFill>
                <a:highlight>
                  <a:srgbClr val="FFBC02"/>
                </a:highlight>
                <a:latin typeface="Calibri"/>
                <a:ea typeface="Calibri"/>
                <a:cs typeface="Calibri"/>
                <a:sym typeface="Calibri"/>
              </a:rPr>
              <a:t>y(t)</a:t>
            </a:r>
            <a:r>
              <a:rPr lang="es-ES" sz="1500" b="1" dirty="0">
                <a:solidFill>
                  <a:srgbClr val="262626"/>
                </a:solidFill>
                <a:latin typeface="Calibri"/>
                <a:ea typeface="Calibri"/>
                <a:cs typeface="Calibri"/>
                <a:sym typeface="Calibri"/>
              </a:rPr>
              <a:t> -&gt;</a:t>
            </a:r>
            <a:r>
              <a:rPr lang="es-ES" sz="1500"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Numerical variable to estimate - Target</a:t>
            </a:r>
            <a:endParaRPr sz="1500" dirty="0">
              <a:solidFill>
                <a:srgbClr val="262626"/>
              </a:solidFill>
              <a:latin typeface="Calibri"/>
              <a:ea typeface="Calibri"/>
              <a:cs typeface="Calibri"/>
              <a:sym typeface="Calibri"/>
            </a:endParaRPr>
          </a:p>
          <a:p>
            <a:pPr marL="457200" lvl="0" indent="-323850">
              <a:lnSpc>
                <a:spcPct val="115000"/>
              </a:lnSpc>
              <a:buClr>
                <a:srgbClr val="262626"/>
              </a:buClr>
              <a:buSzPts val="1500"/>
              <a:buFont typeface="Calibri"/>
              <a:buChar char="●"/>
            </a:pPr>
            <a:r>
              <a:rPr lang="es-ES" sz="1500" b="1" dirty="0">
                <a:solidFill>
                  <a:srgbClr val="262626"/>
                </a:solidFill>
                <a:highlight>
                  <a:srgbClr val="FFBC02"/>
                </a:highlight>
                <a:latin typeface="Calibri"/>
                <a:ea typeface="Calibri"/>
                <a:cs typeface="Calibri"/>
                <a:sym typeface="Calibri"/>
              </a:rPr>
              <a:t>g(t)</a:t>
            </a:r>
            <a:r>
              <a:rPr lang="es-ES" sz="1500" b="1" dirty="0">
                <a:solidFill>
                  <a:srgbClr val="262626"/>
                </a:solidFill>
                <a:latin typeface="Calibri"/>
                <a:ea typeface="Calibri"/>
                <a:cs typeface="Calibri"/>
                <a:sym typeface="Calibri"/>
              </a:rPr>
              <a:t> -&gt;</a:t>
            </a:r>
            <a:r>
              <a:rPr lang="es-ES" sz="1500"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A linear or logistic growth curve trend in pieces. Prophet automatically detects change points in the initial data.
</a:t>
            </a:r>
            <a:r>
              <a:rPr lang="es-ES" sz="1500" b="1" dirty="0">
                <a:solidFill>
                  <a:srgbClr val="262626"/>
                </a:solidFill>
                <a:highlight>
                  <a:srgbClr val="FFBC02"/>
                </a:highlight>
                <a:latin typeface="Calibri"/>
                <a:ea typeface="Calibri"/>
                <a:cs typeface="Calibri"/>
                <a:sym typeface="Calibri"/>
              </a:rPr>
              <a:t>s(t) </a:t>
            </a:r>
            <a:r>
              <a:rPr lang="es-ES" sz="1500" b="1" dirty="0">
                <a:solidFill>
                  <a:srgbClr val="262626"/>
                </a:solidFill>
                <a:latin typeface="Calibri"/>
                <a:ea typeface="Calibri"/>
                <a:cs typeface="Calibri"/>
                <a:sym typeface="Calibri"/>
              </a:rPr>
              <a:t>-&gt;</a:t>
            </a:r>
            <a:r>
              <a:rPr lang="es-ES" sz="1500" dirty="0">
                <a:solidFill>
                  <a:srgbClr val="262626"/>
                </a:solidFill>
                <a:latin typeface="Calibri"/>
                <a:ea typeface="Calibri"/>
                <a:cs typeface="Calibri"/>
                <a:sym typeface="Calibri"/>
              </a:rPr>
              <a:t> </a:t>
            </a:r>
            <a:r>
              <a:rPr lang="en-US" sz="1500" b="1" dirty="0">
                <a:solidFill>
                  <a:srgbClr val="262626"/>
                </a:solidFill>
                <a:latin typeface="Calibri"/>
                <a:ea typeface="Calibri"/>
                <a:cs typeface="Calibri"/>
                <a:sym typeface="Calibri"/>
              </a:rPr>
              <a:t>Annual</a:t>
            </a:r>
            <a:r>
              <a:rPr lang="en-US" sz="1500" dirty="0">
                <a:solidFill>
                  <a:srgbClr val="262626"/>
                </a:solidFill>
                <a:latin typeface="Calibri"/>
                <a:ea typeface="Calibri"/>
                <a:cs typeface="Calibri"/>
                <a:sym typeface="Calibri"/>
              </a:rPr>
              <a:t> Seasonality Component, modeled through Fourier series and </a:t>
            </a:r>
            <a:r>
              <a:rPr lang="en-US" sz="1500" b="1" dirty="0">
                <a:solidFill>
                  <a:srgbClr val="262626"/>
                </a:solidFill>
                <a:latin typeface="Calibri"/>
                <a:ea typeface="Calibri"/>
                <a:cs typeface="Calibri"/>
                <a:sym typeface="Calibri"/>
              </a:rPr>
              <a:t>Weekly</a:t>
            </a:r>
            <a:r>
              <a:rPr lang="en-US" sz="1500" dirty="0">
                <a:solidFill>
                  <a:srgbClr val="262626"/>
                </a:solidFill>
                <a:latin typeface="Calibri"/>
                <a:ea typeface="Calibri"/>
                <a:cs typeface="Calibri"/>
                <a:sym typeface="Calibri"/>
              </a:rPr>
              <a:t> seasonality Component, using simple variables
</a:t>
            </a:r>
            <a:r>
              <a:rPr lang="es-ES" sz="1500" b="1" dirty="0">
                <a:solidFill>
                  <a:srgbClr val="262626"/>
                </a:solidFill>
                <a:highlight>
                  <a:srgbClr val="FFBC02"/>
                </a:highlight>
                <a:latin typeface="Calibri"/>
                <a:ea typeface="Calibri"/>
                <a:cs typeface="Calibri"/>
                <a:sym typeface="Calibri"/>
              </a:rPr>
              <a:t>h(t)</a:t>
            </a:r>
            <a:r>
              <a:rPr lang="es-ES" sz="1500" b="1" dirty="0">
                <a:solidFill>
                  <a:srgbClr val="262626"/>
                </a:solidFill>
                <a:latin typeface="Calibri"/>
                <a:ea typeface="Calibri"/>
                <a:cs typeface="Calibri"/>
                <a:sym typeface="Calibri"/>
              </a:rPr>
              <a:t> -&gt;</a:t>
            </a:r>
            <a:r>
              <a:rPr lang="es-ES" sz="1500"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A list of holidays provided by the user
</a:t>
            </a:r>
            <a:r>
              <a:rPr lang="es-ES" sz="1500" b="1" dirty="0">
                <a:solidFill>
                  <a:srgbClr val="262626"/>
                </a:solidFill>
                <a:highlight>
                  <a:srgbClr val="FFBC02"/>
                </a:highlight>
                <a:latin typeface="Calibri"/>
                <a:ea typeface="Calibri"/>
                <a:cs typeface="Calibri"/>
                <a:sym typeface="Calibri"/>
              </a:rPr>
              <a:t>E(t) </a:t>
            </a:r>
            <a:r>
              <a:rPr lang="es-ES" sz="1500" b="1" dirty="0">
                <a:solidFill>
                  <a:srgbClr val="262626"/>
                </a:solidFill>
                <a:latin typeface="Calibri"/>
                <a:ea typeface="Calibri"/>
                <a:cs typeface="Calibri"/>
                <a:sym typeface="Calibri"/>
              </a:rPr>
              <a:t>-&gt; </a:t>
            </a:r>
            <a:r>
              <a:rPr lang="es-ES" sz="1500" dirty="0">
                <a:solidFill>
                  <a:srgbClr val="262626"/>
                </a:solidFill>
                <a:latin typeface="Calibri"/>
                <a:ea typeface="Calibri"/>
                <a:cs typeface="Calibri"/>
                <a:sym typeface="Calibri"/>
              </a:rPr>
              <a:t>A </a:t>
            </a:r>
            <a:r>
              <a:rPr lang="es-ES" sz="1500" dirty="0" err="1">
                <a:solidFill>
                  <a:srgbClr val="262626"/>
                </a:solidFill>
                <a:latin typeface="Calibri"/>
                <a:ea typeface="Calibri"/>
                <a:cs typeface="Calibri"/>
                <a:sym typeface="Calibri"/>
              </a:rPr>
              <a:t>difference</a:t>
            </a:r>
            <a:r>
              <a:rPr lang="es-ES" sz="1500" dirty="0">
                <a:solidFill>
                  <a:srgbClr val="262626"/>
                </a:solidFill>
                <a:latin typeface="Calibri"/>
                <a:ea typeface="Calibri"/>
                <a:cs typeface="Calibri"/>
                <a:sym typeface="Calibri"/>
              </a:rPr>
              <a:t> in </a:t>
            </a:r>
            <a:r>
              <a:rPr lang="es-ES" sz="1500" dirty="0" err="1">
                <a:solidFill>
                  <a:srgbClr val="262626"/>
                </a:solidFill>
                <a:latin typeface="Calibri"/>
                <a:ea typeface="Calibri"/>
                <a:cs typeface="Calibri"/>
                <a:sym typeface="Calibri"/>
              </a:rPr>
              <a:t>the</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predicted</a:t>
            </a:r>
            <a:r>
              <a:rPr lang="es-ES" sz="1500" dirty="0">
                <a:solidFill>
                  <a:srgbClr val="262626"/>
                </a:solidFill>
                <a:latin typeface="Calibri"/>
                <a:ea typeface="Calibri"/>
                <a:cs typeface="Calibri"/>
                <a:sym typeface="Calibri"/>
              </a:rPr>
              <a:t> </a:t>
            </a:r>
            <a:r>
              <a:rPr lang="es-ES" sz="1500" dirty="0" err="1">
                <a:solidFill>
                  <a:srgbClr val="262626"/>
                </a:solidFill>
                <a:latin typeface="Calibri"/>
                <a:ea typeface="Calibri"/>
                <a:cs typeface="Calibri"/>
                <a:sym typeface="Calibri"/>
              </a:rPr>
              <a:t>value</a:t>
            </a:r>
            <a:endParaRPr sz="1500" dirty="0">
              <a:solidFill>
                <a:srgbClr val="262626"/>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1800"/>
              <a:buFont typeface="Arial"/>
              <a:buNone/>
            </a:pPr>
            <a:r>
              <a:rPr lang="es-ES" sz="1500" b="1" i="0" u="none" strike="noStrike" cap="none" dirty="0">
                <a:solidFill>
                  <a:srgbClr val="262626"/>
                </a:solidFill>
                <a:latin typeface="Calibri"/>
                <a:ea typeface="Calibri"/>
                <a:cs typeface="Calibri"/>
                <a:sym typeface="Calibri"/>
              </a:rPr>
              <a:t> </a:t>
            </a:r>
            <a:endParaRPr sz="150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915" name="Google Shape;915;ge4d7ddac90_0_40"/>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PROPHET</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MATHEMATICAL BASIS</a:t>
            </a:r>
            <a:endParaRPr sz="4000" dirty="0">
              <a:solidFill>
                <a:srgbClr val="000000"/>
              </a:solidFill>
              <a:latin typeface="Calibri"/>
              <a:ea typeface="Calibri"/>
              <a:cs typeface="Calibri"/>
              <a:sym typeface="Calibri"/>
            </a:endParaRPr>
          </a:p>
        </p:txBody>
      </p:sp>
      <p:sp>
        <p:nvSpPr>
          <p:cNvPr id="916" name="Google Shape;916;ge4d7ddac90_0_4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917" name="Google Shape;917;ge4d7ddac90_0_4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PREDICTION WITH PROPHET</a:t>
            </a:r>
            <a:endParaRPr lang="es-ES" sz="2000" i="1"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ge4d7ddac90_0_51"/>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23" name="Google Shape;923;ge4d7ddac90_0_51"/>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24" name="Google Shape;924;ge4d7ddac90_0_51"/>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SOLUTION</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FRAMEWORK I</a:t>
            </a:r>
            <a:endParaRPr sz="4000" dirty="0">
              <a:solidFill>
                <a:srgbClr val="000000"/>
              </a:solidFill>
              <a:latin typeface="Calibri"/>
              <a:ea typeface="Calibri"/>
              <a:cs typeface="Calibri"/>
              <a:sym typeface="Calibri"/>
            </a:endParaRPr>
          </a:p>
        </p:txBody>
      </p:sp>
      <p:sp>
        <p:nvSpPr>
          <p:cNvPr id="925" name="Google Shape;925;ge4d7ddac90_0_51"/>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926" name="Google Shape;926;ge4d7ddac90_0_51"/>
          <p:cNvPicPr preferRelativeResize="0"/>
          <p:nvPr/>
        </p:nvPicPr>
        <p:blipFill>
          <a:blip r:embed="rId5">
            <a:alphaModFix/>
          </a:blip>
          <a:stretch>
            <a:fillRect/>
          </a:stretch>
        </p:blipFill>
        <p:spPr>
          <a:xfrm>
            <a:off x="8485338" y="1630825"/>
            <a:ext cx="2477487" cy="1515139"/>
          </a:xfrm>
          <a:prstGeom prst="rect">
            <a:avLst/>
          </a:prstGeom>
          <a:noFill/>
          <a:ln>
            <a:noFill/>
          </a:ln>
        </p:spPr>
      </p:pic>
      <p:pic>
        <p:nvPicPr>
          <p:cNvPr id="927" name="Google Shape;927;ge4d7ddac90_0_51"/>
          <p:cNvPicPr preferRelativeResize="0"/>
          <p:nvPr/>
        </p:nvPicPr>
        <p:blipFill>
          <a:blip r:embed="rId6">
            <a:alphaModFix/>
          </a:blip>
          <a:stretch>
            <a:fillRect/>
          </a:stretch>
        </p:blipFill>
        <p:spPr>
          <a:xfrm>
            <a:off x="8300703" y="3347972"/>
            <a:ext cx="2846775" cy="2828924"/>
          </a:xfrm>
          <a:prstGeom prst="rect">
            <a:avLst/>
          </a:prstGeom>
          <a:noFill/>
          <a:ln>
            <a:noFill/>
          </a:ln>
        </p:spPr>
      </p:pic>
      <p:sp>
        <p:nvSpPr>
          <p:cNvPr id="928" name="Google Shape;928;ge4d7ddac90_0_51"/>
          <p:cNvSpPr txBox="1"/>
          <p:nvPr/>
        </p:nvSpPr>
        <p:spPr>
          <a:xfrm>
            <a:off x="818975" y="2404875"/>
            <a:ext cx="6718200" cy="3587136"/>
          </a:xfrm>
          <a:prstGeom prst="rect">
            <a:avLst/>
          </a:prstGeom>
          <a:noFill/>
          <a:ln>
            <a:noFill/>
          </a:ln>
        </p:spPr>
        <p:txBody>
          <a:bodyPr spcFirstLastPara="1" wrap="square" lIns="0" tIns="0" rIns="0" bIns="0" anchor="t" anchorCtr="0">
            <a:spAutoFit/>
          </a:bodyPr>
          <a:lstStyle/>
          <a:p>
            <a:pPr lvl="0"/>
            <a:r>
              <a:rPr lang="en-US" dirty="0">
                <a:solidFill>
                  <a:srgbClr val="262626"/>
                </a:solidFill>
                <a:latin typeface="Calibri"/>
                <a:ea typeface="Calibri"/>
                <a:cs typeface="Calibri"/>
                <a:sym typeface="Calibri"/>
              </a:rPr>
              <a:t>The application of prophet is direct with its Python library. The installation is simple and the operation is similar to the </a:t>
            </a:r>
            <a:r>
              <a:rPr lang="en-US" dirty="0" err="1">
                <a:solidFill>
                  <a:srgbClr val="262626"/>
                </a:solidFill>
                <a:latin typeface="Calibri"/>
                <a:ea typeface="Calibri"/>
                <a:cs typeface="Calibri"/>
                <a:sym typeface="Calibri"/>
              </a:rPr>
              <a:t>sklearn</a:t>
            </a:r>
            <a:r>
              <a:rPr lang="en-US" dirty="0">
                <a:solidFill>
                  <a:srgbClr val="262626"/>
                </a:solidFill>
                <a:latin typeface="Calibri"/>
                <a:ea typeface="Calibri"/>
                <a:cs typeface="Calibri"/>
                <a:sym typeface="Calibri"/>
              </a:rPr>
              <a:t> library
</a:t>
            </a:r>
            <a:endParaRPr dirty="0">
              <a:solidFill>
                <a:srgbClr val="262626"/>
              </a:solidFill>
              <a:latin typeface="Calibri"/>
              <a:ea typeface="Calibri"/>
              <a:cs typeface="Calibri"/>
              <a:sym typeface="Calibri"/>
            </a:endParaRPr>
          </a:p>
          <a:p>
            <a:pPr marL="457200" lvl="0" indent="-317500">
              <a:lnSpc>
                <a:spcPct val="115000"/>
              </a:lnSpc>
              <a:buClr>
                <a:srgbClr val="262626"/>
              </a:buClr>
              <a:buSzPts val="1400"/>
              <a:buFont typeface="Calibri"/>
              <a:buAutoNum type="arabicPeriod"/>
            </a:pPr>
            <a:r>
              <a:rPr lang="en-US" dirty="0">
                <a:solidFill>
                  <a:srgbClr val="262626"/>
                </a:solidFill>
                <a:latin typeface="Calibri"/>
                <a:ea typeface="Calibri"/>
                <a:cs typeface="Calibri"/>
                <a:sym typeface="Calibri"/>
              </a:rPr>
              <a:t>We create an instance of Prophet
The data frame that we will use has to have two main columns</a:t>
            </a:r>
            <a:endParaRPr dirty="0">
              <a:solidFill>
                <a:srgbClr val="262626"/>
              </a:solidFill>
              <a:latin typeface="Calibri"/>
              <a:ea typeface="Calibri"/>
              <a:cs typeface="Calibri"/>
              <a:sym typeface="Calibri"/>
            </a:endParaRPr>
          </a:p>
          <a:p>
            <a:pPr marL="914400" lvl="1" indent="-317500">
              <a:lnSpc>
                <a:spcPct val="115000"/>
              </a:lnSpc>
              <a:buClr>
                <a:srgbClr val="262626"/>
              </a:buClr>
              <a:buSzPts val="1400"/>
              <a:buFont typeface="Calibri"/>
              <a:buAutoNum type="alphaLcPeriod"/>
            </a:pPr>
            <a:r>
              <a:rPr lang="es-ES" dirty="0" err="1">
                <a:solidFill>
                  <a:srgbClr val="262626"/>
                </a:solidFill>
                <a:latin typeface="Calibri"/>
                <a:ea typeface="Calibri"/>
                <a:cs typeface="Calibri"/>
                <a:sym typeface="Calibri"/>
              </a:rPr>
              <a:t>ds</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datestamp</a:t>
            </a:r>
            <a:r>
              <a:rPr lang="es-ES" dirty="0">
                <a:solidFill>
                  <a:srgbClr val="262626"/>
                </a:solidFill>
                <a:latin typeface="Calibri"/>
                <a:ea typeface="Calibri"/>
                <a:cs typeface="Calibri"/>
                <a:sym typeface="Calibri"/>
              </a:rPr>
              <a:t>): </a:t>
            </a:r>
            <a:r>
              <a:rPr lang="en-US" dirty="0">
                <a:solidFill>
                  <a:srgbClr val="262626"/>
                </a:solidFill>
                <a:latin typeface="Calibri"/>
                <a:ea typeface="Calibri"/>
                <a:cs typeface="Calibri"/>
                <a:sym typeface="Calibri"/>
              </a:rPr>
              <a:t>Ideally with YYYY-MM-DD for a date or YYYY-MM-DD HH:MM:SS for a timestamp.</a:t>
            </a:r>
          </a:p>
          <a:p>
            <a:pPr marL="914400" lvl="1" indent="-317500">
              <a:lnSpc>
                <a:spcPct val="115000"/>
              </a:lnSpc>
              <a:buClr>
                <a:srgbClr val="262626"/>
              </a:buClr>
              <a:buSzPts val="1400"/>
              <a:buFont typeface="Calibri"/>
              <a:buAutoNum type="alphaLcPeriod"/>
            </a:pPr>
            <a:r>
              <a:rPr lang="es-ES" dirty="0">
                <a:solidFill>
                  <a:srgbClr val="262626"/>
                </a:solidFill>
                <a:latin typeface="Calibri"/>
                <a:ea typeface="Calibri"/>
                <a:cs typeface="Calibri"/>
                <a:sym typeface="Calibri"/>
              </a:rPr>
              <a:t>y : </a:t>
            </a:r>
            <a:r>
              <a:rPr lang="en-US" dirty="0">
                <a:solidFill>
                  <a:srgbClr val="262626"/>
                </a:solidFill>
                <a:latin typeface="Calibri"/>
                <a:ea typeface="Calibri"/>
                <a:cs typeface="Calibri"/>
                <a:sym typeface="Calibri"/>
              </a:rPr>
              <a:t>Value to predict, which has to be numerical</a:t>
            </a:r>
            <a:endParaRPr dirty="0">
              <a:solidFill>
                <a:srgbClr val="262626"/>
              </a:solidFill>
              <a:latin typeface="Calibri"/>
              <a:ea typeface="Calibri"/>
              <a:cs typeface="Calibri"/>
              <a:sym typeface="Calibri"/>
            </a:endParaRPr>
          </a:p>
          <a:p>
            <a:pPr marL="457200" lvl="0" indent="-317500">
              <a:lnSpc>
                <a:spcPct val="115000"/>
              </a:lnSpc>
              <a:buClr>
                <a:srgbClr val="262626"/>
              </a:buClr>
              <a:buSzPts val="1400"/>
              <a:buFont typeface="Calibri"/>
              <a:buAutoNum type="arabicPeriod"/>
            </a:pPr>
            <a:r>
              <a:rPr lang="en-US" dirty="0">
                <a:solidFill>
                  <a:srgbClr val="262626"/>
                </a:solidFill>
                <a:latin typeface="Calibri"/>
                <a:ea typeface="Calibri"/>
                <a:cs typeface="Calibri"/>
                <a:sym typeface="Calibri"/>
              </a:rPr>
              <a:t>Fit the model using the </a:t>
            </a:r>
            <a:r>
              <a:rPr lang="en-US" dirty="0" err="1">
                <a:solidFill>
                  <a:srgbClr val="262626"/>
                </a:solidFill>
                <a:latin typeface="Calibri"/>
                <a:ea typeface="Calibri"/>
                <a:cs typeface="Calibri"/>
                <a:sym typeface="Calibri"/>
              </a:rPr>
              <a:t>dataframe</a:t>
            </a:r>
            <a:endParaRPr dirty="0">
              <a:solidFill>
                <a:srgbClr val="262626"/>
              </a:solidFill>
              <a:latin typeface="Calibri"/>
              <a:ea typeface="Calibri"/>
              <a:cs typeface="Calibri"/>
              <a:sym typeface="Calibri"/>
            </a:endParaRPr>
          </a:p>
          <a:p>
            <a:pPr marL="457200" lvl="0" indent="-317500">
              <a:lnSpc>
                <a:spcPct val="115000"/>
              </a:lnSpc>
              <a:buClr>
                <a:srgbClr val="262626"/>
              </a:buClr>
              <a:buSzPts val="1400"/>
              <a:buFont typeface="Calibri"/>
              <a:buAutoNum type="arabicPeriod"/>
            </a:pPr>
            <a:r>
              <a:rPr lang="es-ES" dirty="0" err="1">
                <a:solidFill>
                  <a:srgbClr val="262626"/>
                </a:solidFill>
                <a:latin typeface="Calibri"/>
                <a:ea typeface="Calibri"/>
                <a:cs typeface="Calibri"/>
                <a:sym typeface="Calibri"/>
              </a:rPr>
              <a:t>We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develop</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the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predictions</a:t>
            </a:r>
            <a:endParaRPr dirty="0">
              <a:solidFill>
                <a:srgbClr val="262626"/>
              </a:solidFill>
              <a:latin typeface="Calibri"/>
              <a:ea typeface="Calibri"/>
              <a:cs typeface="Calibri"/>
              <a:sym typeface="Calibri"/>
            </a:endParaRPr>
          </a:p>
          <a:p>
            <a:pPr marL="457200" lvl="0" indent="-317500">
              <a:lnSpc>
                <a:spcPct val="115000"/>
              </a:lnSpc>
              <a:buClr>
                <a:srgbClr val="262626"/>
              </a:buClr>
              <a:buSzPts val="1400"/>
              <a:buFont typeface="Calibri"/>
              <a:buAutoNum type="arabicPeriod"/>
            </a:pPr>
            <a:r>
              <a:rPr lang="en-US" dirty="0">
                <a:solidFill>
                  <a:srgbClr val="262626"/>
                </a:solidFill>
                <a:latin typeface="Calibri"/>
                <a:ea typeface="Calibri"/>
                <a:cs typeface="Calibri"/>
                <a:sym typeface="Calibri"/>
              </a:rPr>
              <a:t>We evaluate the result of the model
</a:t>
            </a:r>
            <a:r>
              <a:rPr lang="es-ES" dirty="0" err="1">
                <a:solidFill>
                  <a:srgbClr val="262626"/>
                </a:solidFill>
                <a:latin typeface="Calibri"/>
                <a:ea typeface="Calibri"/>
                <a:cs typeface="Calibri"/>
                <a:sym typeface="Calibri"/>
              </a:rPr>
              <a:t>Validate</a:t>
            </a:r>
            <a:r>
              <a:rPr lang="es-ES" dirty="0">
                <a:solidFill>
                  <a:srgbClr val="262626"/>
                </a:solidFill>
                <a:latin typeface="Calibri"/>
                <a:ea typeface="Calibri"/>
                <a:cs typeface="Calibri"/>
                <a:sym typeface="Calibri"/>
              </a:rPr>
              <a:t> error </a:t>
            </a:r>
            <a:r>
              <a:rPr lang="es-ES" dirty="0" err="1">
                <a:solidFill>
                  <a:srgbClr val="262626"/>
                </a:solidFill>
                <a:latin typeface="Calibri"/>
                <a:ea typeface="Calibri"/>
                <a:cs typeface="Calibri"/>
                <a:sym typeface="Calibri"/>
              </a:rPr>
              <a:t>metrics</a:t>
            </a:r>
            <a:endParaRPr dirty="0">
              <a:solidFill>
                <a:srgbClr val="262626"/>
              </a:solidFill>
              <a:latin typeface="Calibri"/>
              <a:ea typeface="Calibri"/>
              <a:cs typeface="Calibri"/>
              <a:sym typeface="Calibri"/>
            </a:endParaRPr>
          </a:p>
          <a:p>
            <a:pPr marL="914400" lvl="1" indent="-317500">
              <a:lnSpc>
                <a:spcPct val="115000"/>
              </a:lnSpc>
              <a:buClr>
                <a:srgbClr val="262626"/>
              </a:buClr>
              <a:buSzPts val="1400"/>
              <a:buFont typeface="Calibri"/>
              <a:buAutoNum type="alphaLcPeriod"/>
            </a:pPr>
            <a:r>
              <a:rPr lang="es-ES" dirty="0" err="1">
                <a:solidFill>
                  <a:srgbClr val="262626"/>
                </a:solidFill>
                <a:latin typeface="Calibri"/>
                <a:ea typeface="Calibri"/>
                <a:cs typeface="Calibri"/>
                <a:sym typeface="Calibri"/>
              </a:rPr>
              <a:t>Visualize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the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overall</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result</a:t>
            </a:r>
            <a:endParaRPr dirty="0">
              <a:solidFill>
                <a:srgbClr val="262626"/>
              </a:solidFill>
              <a:latin typeface="Calibri"/>
              <a:ea typeface="Calibri"/>
              <a:cs typeface="Calibri"/>
              <a:sym typeface="Calibri"/>
            </a:endParaRPr>
          </a:p>
          <a:p>
            <a:pPr marL="914400" lvl="1" indent="-317500">
              <a:lnSpc>
                <a:spcPct val="115000"/>
              </a:lnSpc>
              <a:buClr>
                <a:srgbClr val="262626"/>
              </a:buClr>
              <a:buSzPts val="1400"/>
              <a:buFont typeface="Calibri"/>
              <a:buAutoNum type="alphaLcPeriod"/>
            </a:pPr>
            <a:r>
              <a:rPr lang="es-ES" dirty="0" err="1">
                <a:solidFill>
                  <a:srgbClr val="262626"/>
                </a:solidFill>
                <a:latin typeface="Calibri"/>
                <a:ea typeface="Calibri"/>
                <a:cs typeface="Calibri"/>
                <a:sym typeface="Calibri"/>
              </a:rPr>
              <a:t>Visualize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the</a:t>
            </a:r>
            <a:r>
              <a:rPr lang="es-ES" dirty="0">
                <a:solidFill>
                  <a:srgbClr val="262626"/>
                </a:solidFill>
                <a:latin typeface="Calibri"/>
                <a:ea typeface="Calibri"/>
                <a:cs typeface="Calibri"/>
                <a:sym typeface="Calibri"/>
              </a:rPr>
              <a:t> </a:t>
            </a:r>
            <a:r>
              <a:rPr lang="es-ES" dirty="0" err="1">
                <a:solidFill>
                  <a:srgbClr val="262626"/>
                </a:solidFill>
                <a:latin typeface="Calibri"/>
                <a:ea typeface="Calibri"/>
                <a:cs typeface="Calibri"/>
                <a:sym typeface="Calibri"/>
              </a:rPr>
              <a:t>components</a:t>
            </a: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929" name="Google Shape;929;ge4d7ddac90_0_51"/>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PREDICTION WITH PROPHET</a:t>
            </a:r>
            <a:endParaRPr lang="es-ES" sz="2000" i="1" u="none" strike="noStrike" cap="none" dirty="0">
              <a:solidFill>
                <a:schemeClr val="lt1"/>
              </a:solidFill>
              <a:latin typeface="Trebuchet MS"/>
              <a:ea typeface="Trebuchet MS"/>
              <a:cs typeface="Trebuchet MS"/>
              <a:sym typeface="Trebuchet MS"/>
            </a:endParaRPr>
          </a:p>
        </p:txBody>
      </p:sp>
      <p:sp>
        <p:nvSpPr>
          <p:cNvPr id="930" name="Google Shape;930;ge4d7ddac90_0_51"/>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Google Shape;935;ge4d7ddac90_0_6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36" name="Google Shape;936;ge4d7ddac90_0_6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37" name="Google Shape;937;ge4d7ddac90_0_63"/>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SOLUTION</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FRAMEWORK II</a:t>
            </a:r>
            <a:endParaRPr sz="4000" dirty="0">
              <a:solidFill>
                <a:srgbClr val="000000"/>
              </a:solidFill>
              <a:latin typeface="Calibri"/>
              <a:ea typeface="Calibri"/>
              <a:cs typeface="Calibri"/>
              <a:sym typeface="Calibri"/>
            </a:endParaRPr>
          </a:p>
        </p:txBody>
      </p:sp>
      <p:sp>
        <p:nvSpPr>
          <p:cNvPr id="938" name="Google Shape;938;ge4d7ddac90_0_63"/>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939" name="Google Shape;939;ge4d7ddac90_0_63"/>
          <p:cNvSpPr txBox="1"/>
          <p:nvPr/>
        </p:nvSpPr>
        <p:spPr>
          <a:xfrm>
            <a:off x="818975" y="2404875"/>
            <a:ext cx="5586300" cy="2862322"/>
          </a:xfrm>
          <a:prstGeom prst="rect">
            <a:avLst/>
          </a:prstGeom>
          <a:noFill/>
          <a:ln>
            <a:noFill/>
          </a:ln>
        </p:spPr>
        <p:txBody>
          <a:bodyPr spcFirstLastPara="1" wrap="square" lIns="0" tIns="0" rIns="0" bIns="0" anchor="t" anchorCtr="0">
            <a:spAutoFit/>
          </a:bodyPr>
          <a:lstStyle/>
          <a:p>
            <a:pPr lvl="0"/>
            <a:r>
              <a:rPr lang="en-US" dirty="0">
                <a:solidFill>
                  <a:srgbClr val="262626"/>
                </a:solidFill>
                <a:latin typeface="Calibri"/>
                <a:ea typeface="Calibri"/>
                <a:cs typeface="Calibri"/>
                <a:sym typeface="Calibri"/>
              </a:rPr>
              <a:t>Once we have developed the simplest version, Prophet offers flexibility to continue iterating and to improve the results of the model:
</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s-ES" b="1" dirty="0">
                <a:solidFill>
                  <a:srgbClr val="262626"/>
                </a:solidFill>
                <a:latin typeface="Calibri"/>
                <a:ea typeface="Calibri"/>
                <a:cs typeface="Calibri"/>
                <a:sym typeface="Calibri"/>
              </a:rPr>
              <a:t>Cross-</a:t>
            </a:r>
            <a:r>
              <a:rPr lang="es-ES" b="1" dirty="0" err="1">
                <a:solidFill>
                  <a:srgbClr val="262626"/>
                </a:solidFill>
                <a:latin typeface="Calibri"/>
                <a:ea typeface="Calibri"/>
                <a:cs typeface="Calibri"/>
                <a:sym typeface="Calibri"/>
              </a:rPr>
              <a:t>validation</a:t>
            </a:r>
            <a:r>
              <a:rPr lang="es-ES" b="1" dirty="0">
                <a:solidFill>
                  <a:srgbClr val="262626"/>
                </a:solidFill>
                <a:latin typeface="Calibri"/>
                <a:ea typeface="Calibri"/>
                <a:cs typeface="Calibri"/>
                <a:sym typeface="Calibri"/>
              </a:rPr>
              <a:t>:</a:t>
            </a:r>
            <a:r>
              <a:rPr lang="es-ES" dirty="0">
                <a:solidFill>
                  <a:srgbClr val="262626"/>
                </a:solidFill>
                <a:latin typeface="Calibri"/>
                <a:ea typeface="Calibri"/>
                <a:cs typeface="Calibri"/>
                <a:sym typeface="Calibri"/>
              </a:rPr>
              <a:t>  </a:t>
            </a:r>
            <a:r>
              <a:rPr lang="en-US" dirty="0">
                <a:solidFill>
                  <a:srgbClr val="262626"/>
                </a:solidFill>
                <a:latin typeface="Calibri"/>
                <a:ea typeface="Calibri"/>
                <a:cs typeface="Calibri"/>
                <a:sym typeface="Calibri"/>
              </a:rPr>
              <a:t>Vary the horizon, the initial period to obtain the different results of the model</a:t>
            </a:r>
            <a:r>
              <a:rPr lang="es-ES" dirty="0">
                <a:solidFill>
                  <a:srgbClr val="262626"/>
                </a:solidFill>
                <a:latin typeface="Calibri"/>
                <a:ea typeface="Calibri"/>
                <a:cs typeface="Calibri"/>
                <a:sym typeface="Calibri"/>
              </a:rPr>
              <a:t>.</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s-ES" b="1" dirty="0" err="1">
                <a:solidFill>
                  <a:srgbClr val="262626"/>
                </a:solidFill>
                <a:latin typeface="Calibri"/>
                <a:ea typeface="Calibri"/>
                <a:cs typeface="Calibri"/>
                <a:sym typeface="Calibri"/>
              </a:rPr>
              <a:t>Modify</a:t>
            </a:r>
            <a:r>
              <a:rPr lang="es-ES" b="1" dirty="0">
                <a:solidFill>
                  <a:srgbClr val="262626"/>
                </a:solidFill>
                <a:latin typeface="Calibri"/>
                <a:ea typeface="Calibri"/>
                <a:cs typeface="Calibri"/>
                <a:sym typeface="Calibri"/>
              </a:rPr>
              <a:t> </a:t>
            </a:r>
            <a:r>
              <a:rPr lang="es-ES" b="1" dirty="0" err="1">
                <a:solidFill>
                  <a:srgbClr val="262626"/>
                </a:solidFill>
                <a:latin typeface="Calibri"/>
                <a:ea typeface="Calibri"/>
                <a:cs typeface="Calibri"/>
                <a:sym typeface="Calibri"/>
              </a:rPr>
              <a:t>seasonality</a:t>
            </a:r>
            <a:r>
              <a:rPr lang="es-ES" b="1" dirty="0">
                <a:solidFill>
                  <a:srgbClr val="262626"/>
                </a:solidFill>
                <a:latin typeface="Calibri"/>
                <a:ea typeface="Calibri"/>
                <a:cs typeface="Calibri"/>
                <a:sym typeface="Calibri"/>
              </a:rPr>
              <a:t>:</a:t>
            </a:r>
            <a:r>
              <a:rPr lang="es-ES" dirty="0">
                <a:solidFill>
                  <a:srgbClr val="262626"/>
                </a:solidFill>
                <a:latin typeface="Calibri"/>
                <a:ea typeface="Calibri"/>
                <a:cs typeface="Calibri"/>
                <a:sym typeface="Calibri"/>
              </a:rPr>
              <a:t> </a:t>
            </a:r>
            <a:r>
              <a:rPr lang="en-US" dirty="0">
                <a:solidFill>
                  <a:srgbClr val="262626"/>
                </a:solidFill>
                <a:latin typeface="Calibri"/>
                <a:ea typeface="Calibri"/>
                <a:cs typeface="Calibri"/>
                <a:sym typeface="Calibri"/>
              </a:rPr>
              <a:t>Seasonality can be adapted to detect different patterns, or influence information about the </a:t>
            </a:r>
            <a:r>
              <a:rPr lang="en-US" dirty="0" err="1">
                <a:solidFill>
                  <a:srgbClr val="262626"/>
                </a:solidFill>
                <a:latin typeface="Calibri"/>
                <a:ea typeface="Calibri"/>
                <a:cs typeface="Calibri"/>
                <a:sym typeface="Calibri"/>
              </a:rPr>
              <a:t>fourier</a:t>
            </a:r>
            <a:r>
              <a:rPr lang="en-US" dirty="0">
                <a:solidFill>
                  <a:srgbClr val="262626"/>
                </a:solidFill>
                <a:latin typeface="Calibri"/>
                <a:ea typeface="Calibri"/>
                <a:cs typeface="Calibri"/>
                <a:sym typeface="Calibri"/>
              </a:rPr>
              <a:t> transform</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s-ES" b="1" dirty="0" err="1">
                <a:solidFill>
                  <a:srgbClr val="262626"/>
                </a:solidFill>
                <a:latin typeface="Calibri"/>
                <a:ea typeface="Calibri"/>
                <a:cs typeface="Calibri"/>
                <a:sym typeface="Calibri"/>
              </a:rPr>
              <a:t>Trend</a:t>
            </a:r>
            <a:r>
              <a:rPr lang="es-ES" b="1" dirty="0">
                <a:solidFill>
                  <a:srgbClr val="262626"/>
                </a:solidFill>
                <a:latin typeface="Calibri"/>
                <a:ea typeface="Calibri"/>
                <a:cs typeface="Calibri"/>
                <a:sym typeface="Calibri"/>
              </a:rPr>
              <a:t> </a:t>
            </a:r>
            <a:r>
              <a:rPr lang="es-ES" b="1" dirty="0" err="1">
                <a:solidFill>
                  <a:srgbClr val="262626"/>
                </a:solidFill>
                <a:latin typeface="Calibri"/>
                <a:ea typeface="Calibri"/>
                <a:cs typeface="Calibri"/>
                <a:sym typeface="Calibri"/>
              </a:rPr>
              <a:t>adjustment</a:t>
            </a:r>
            <a:endParaRPr b="1"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s-ES" b="1" dirty="0" err="1">
                <a:solidFill>
                  <a:srgbClr val="262626"/>
                </a:solidFill>
                <a:latin typeface="Calibri"/>
                <a:ea typeface="Calibri"/>
                <a:cs typeface="Calibri"/>
                <a:sym typeface="Calibri"/>
              </a:rPr>
              <a:t>Include</a:t>
            </a:r>
            <a:r>
              <a:rPr lang="es-ES" b="1" dirty="0">
                <a:solidFill>
                  <a:srgbClr val="262626"/>
                </a:solidFill>
                <a:latin typeface="Calibri"/>
                <a:ea typeface="Calibri"/>
                <a:cs typeface="Calibri"/>
                <a:sym typeface="Calibri"/>
              </a:rPr>
              <a:t> </a:t>
            </a:r>
            <a:r>
              <a:rPr lang="es-ES" b="1" dirty="0" err="1">
                <a:solidFill>
                  <a:srgbClr val="262626"/>
                </a:solidFill>
                <a:latin typeface="Calibri"/>
                <a:ea typeface="Calibri"/>
                <a:cs typeface="Calibri"/>
                <a:sym typeface="Calibri"/>
              </a:rPr>
              <a:t>Holidays</a:t>
            </a:r>
            <a:r>
              <a:rPr lang="es-ES" b="1" dirty="0">
                <a:solidFill>
                  <a:srgbClr val="262626"/>
                </a:solidFill>
                <a:latin typeface="Calibri"/>
                <a:ea typeface="Calibri"/>
                <a:cs typeface="Calibri"/>
                <a:sym typeface="Calibri"/>
              </a:rPr>
              <a:t> </a:t>
            </a:r>
            <a:r>
              <a:rPr lang="en-US" dirty="0">
                <a:solidFill>
                  <a:srgbClr val="262626"/>
                </a:solidFill>
                <a:latin typeface="Calibri"/>
                <a:ea typeface="Calibri"/>
                <a:cs typeface="Calibri"/>
                <a:sym typeface="Calibri"/>
              </a:rPr>
              <a:t>As we have already seen, holidays can have a big impact on time series</a:t>
            </a:r>
          </a:p>
          <a:p>
            <a:pPr marL="457200" lvl="0" indent="-317500">
              <a:buClr>
                <a:srgbClr val="262626"/>
              </a:buClr>
              <a:buSzPts val="1400"/>
              <a:buFont typeface="Calibri"/>
              <a:buChar char="●"/>
            </a:pPr>
            <a:r>
              <a:rPr lang="es-ES" b="1" dirty="0" err="1">
                <a:solidFill>
                  <a:srgbClr val="262626"/>
                </a:solidFill>
                <a:latin typeface="Calibri"/>
                <a:ea typeface="Calibri"/>
                <a:cs typeface="Calibri"/>
                <a:sym typeface="Calibri"/>
              </a:rPr>
              <a:t>Include</a:t>
            </a:r>
            <a:r>
              <a:rPr lang="es-ES" b="1" dirty="0">
                <a:solidFill>
                  <a:srgbClr val="262626"/>
                </a:solidFill>
                <a:latin typeface="Calibri"/>
                <a:ea typeface="Calibri"/>
                <a:cs typeface="Calibri"/>
                <a:sym typeface="Calibri"/>
              </a:rPr>
              <a:t> </a:t>
            </a:r>
            <a:r>
              <a:rPr lang="es-ES" b="1" dirty="0" err="1">
                <a:solidFill>
                  <a:srgbClr val="262626"/>
                </a:solidFill>
                <a:latin typeface="Calibri"/>
                <a:ea typeface="Calibri"/>
                <a:cs typeface="Calibri"/>
                <a:sym typeface="Calibri"/>
              </a:rPr>
              <a:t>other</a:t>
            </a:r>
            <a:r>
              <a:rPr lang="es-ES" b="1" dirty="0">
                <a:solidFill>
                  <a:srgbClr val="262626"/>
                </a:solidFill>
                <a:latin typeface="Calibri"/>
                <a:ea typeface="Calibri"/>
                <a:cs typeface="Calibri"/>
                <a:sym typeface="Calibri"/>
              </a:rPr>
              <a:t> variables</a:t>
            </a:r>
            <a:r>
              <a:rPr lang="es-ES" b="1" i="0" u="none" strike="noStrike" cap="none" dirty="0">
                <a:solidFill>
                  <a:srgbClr val="262626"/>
                </a:solidFill>
                <a:latin typeface="Calibri"/>
                <a:ea typeface="Calibri"/>
                <a:cs typeface="Calibri"/>
                <a:sym typeface="Calibri"/>
              </a:rPr>
              <a:t> </a:t>
            </a:r>
            <a:endParaRPr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pic>
        <p:nvPicPr>
          <p:cNvPr id="940" name="Google Shape;940;ge4d7ddac90_0_63"/>
          <p:cNvPicPr preferRelativeResize="0"/>
          <p:nvPr/>
        </p:nvPicPr>
        <p:blipFill>
          <a:blip r:embed="rId5">
            <a:alphaModFix/>
          </a:blip>
          <a:stretch>
            <a:fillRect/>
          </a:stretch>
        </p:blipFill>
        <p:spPr>
          <a:xfrm>
            <a:off x="6682896" y="2631731"/>
            <a:ext cx="4670900" cy="2825599"/>
          </a:xfrm>
          <a:prstGeom prst="rect">
            <a:avLst/>
          </a:prstGeom>
          <a:noFill/>
          <a:ln>
            <a:noFill/>
          </a:ln>
        </p:spPr>
      </p:pic>
      <p:sp>
        <p:nvSpPr>
          <p:cNvPr id="941" name="Google Shape;941;ge4d7ddac90_0_63"/>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PREDICTION WITH PROPHET</a:t>
            </a:r>
            <a:endParaRPr lang="es-ES" sz="2000" i="1" u="none" strike="noStrike" cap="none" dirty="0">
              <a:solidFill>
                <a:schemeClr val="lt1"/>
              </a:solidFill>
              <a:latin typeface="Trebuchet MS"/>
              <a:ea typeface="Trebuchet MS"/>
              <a:cs typeface="Trebuchet MS"/>
              <a:sym typeface="Trebuchet MS"/>
            </a:endParaRPr>
          </a:p>
        </p:txBody>
      </p:sp>
      <p:sp>
        <p:nvSpPr>
          <p:cNvPr id="942" name="Google Shape;942;ge4d7ddac90_0_6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pic>
        <p:nvPicPr>
          <p:cNvPr id="947" name="Google Shape;947;ge4d7ddac90_0_74"/>
          <p:cNvPicPr preferRelativeResize="0"/>
          <p:nvPr/>
        </p:nvPicPr>
        <p:blipFill rotWithShape="1">
          <a:blip r:embed="rId3">
            <a:alphaModFix/>
          </a:blip>
          <a:srcRect/>
          <a:stretch/>
        </p:blipFill>
        <p:spPr>
          <a:xfrm>
            <a:off x="0" y="1"/>
            <a:ext cx="12192000" cy="6858000"/>
          </a:xfrm>
          <a:prstGeom prst="rect">
            <a:avLst/>
          </a:prstGeom>
          <a:noFill/>
          <a:ln>
            <a:noFill/>
          </a:ln>
        </p:spPr>
      </p:pic>
      <p:pic>
        <p:nvPicPr>
          <p:cNvPr id="948" name="Google Shape;948;ge4d7ddac90_0_74"/>
          <p:cNvPicPr preferRelativeResize="0"/>
          <p:nvPr/>
        </p:nvPicPr>
        <p:blipFill rotWithShape="1">
          <a:blip r:embed="rId4">
            <a:alphaModFix/>
          </a:blip>
          <a:srcRect/>
          <a:stretch/>
        </p:blipFill>
        <p:spPr>
          <a:xfrm>
            <a:off x="0" y="17384"/>
            <a:ext cx="12190903" cy="6839999"/>
          </a:xfrm>
          <a:prstGeom prst="rect">
            <a:avLst/>
          </a:prstGeom>
          <a:noFill/>
          <a:ln>
            <a:noFill/>
          </a:ln>
        </p:spPr>
      </p:pic>
      <p:sp>
        <p:nvSpPr>
          <p:cNvPr id="949" name="Google Shape;949;ge4d7ddac90_0_74"/>
          <p:cNvSpPr txBox="1"/>
          <p:nvPr/>
        </p:nvSpPr>
        <p:spPr>
          <a:xfrm>
            <a:off x="5196834" y="2714109"/>
            <a:ext cx="15297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s-ES" sz="8800" b="1" i="0" u="none" strike="noStrike" cap="none">
                <a:solidFill>
                  <a:schemeClr val="lt1"/>
                </a:solidFill>
                <a:latin typeface="Arial Rounded"/>
                <a:ea typeface="Arial Rounded"/>
                <a:cs typeface="Arial Rounded"/>
                <a:sym typeface="Arial Rounded"/>
              </a:rPr>
              <a:t>0</a:t>
            </a:r>
            <a:r>
              <a:rPr lang="es-ES" sz="8800" b="1">
                <a:solidFill>
                  <a:schemeClr val="lt1"/>
                </a:solidFill>
                <a:latin typeface="Arial Rounded"/>
                <a:ea typeface="Arial Rounded"/>
                <a:cs typeface="Arial Rounded"/>
                <a:sym typeface="Arial Rounded"/>
              </a:rPr>
              <a:t>5</a:t>
            </a:r>
            <a:endParaRPr sz="1600" b="1" i="0" u="none" strike="noStrike" cap="none">
              <a:solidFill>
                <a:schemeClr val="lt1"/>
              </a:solidFill>
              <a:latin typeface="Arial Rounded"/>
              <a:ea typeface="Arial Rounded"/>
              <a:cs typeface="Arial Rounded"/>
              <a:sym typeface="Arial Rounded"/>
            </a:endParaRPr>
          </a:p>
        </p:txBody>
      </p:sp>
      <p:sp>
        <p:nvSpPr>
          <p:cNvPr id="950" name="Google Shape;950;ge4d7ddac90_0_74"/>
          <p:cNvSpPr txBox="1"/>
          <p:nvPr/>
        </p:nvSpPr>
        <p:spPr>
          <a:xfrm>
            <a:off x="7219576" y="2026821"/>
            <a:ext cx="4831200" cy="1754286"/>
          </a:xfrm>
          <a:prstGeom prst="rect">
            <a:avLst/>
          </a:prstGeom>
          <a:noFill/>
          <a:ln>
            <a:noFill/>
          </a:ln>
        </p:spPr>
        <p:txBody>
          <a:bodyPr spcFirstLastPara="1" wrap="square" lIns="91425" tIns="45700" rIns="91425" bIns="45700" anchor="t" anchorCtr="0">
            <a:spAutoFit/>
          </a:bodyPr>
          <a:lstStyle/>
          <a:p>
            <a:pPr lvl="0">
              <a:buSzPts val="3600"/>
            </a:pPr>
            <a:r>
              <a:rPr lang="es-ES" sz="3600" b="1" dirty="0">
                <a:solidFill>
                  <a:schemeClr val="lt1"/>
                </a:solidFill>
                <a:latin typeface="Arial Rounded"/>
                <a:ea typeface="Arial Rounded"/>
                <a:cs typeface="Arial Rounded"/>
                <a:sym typeface="Arial Rounded"/>
              </a:rPr>
              <a:t>MACHINE LEARNING FOR TIME SERIES
</a:t>
            </a:r>
            <a:endParaRPr sz="3600" b="1" i="0" u="none" strike="noStrike" cap="none" dirty="0">
              <a:solidFill>
                <a:schemeClr val="lt1"/>
              </a:solidFill>
              <a:latin typeface="Arial Rounded"/>
              <a:ea typeface="Arial Rounded"/>
              <a:cs typeface="Arial Rounded"/>
              <a:sym typeface="Arial Rounded"/>
            </a:endParaRPr>
          </a:p>
        </p:txBody>
      </p:sp>
      <p:pic>
        <p:nvPicPr>
          <p:cNvPr id="951" name="Google Shape;951;ge4d7ddac90_0_74"/>
          <p:cNvPicPr preferRelativeResize="0"/>
          <p:nvPr/>
        </p:nvPicPr>
        <p:blipFill rotWithShape="1">
          <a:blip r:embed="rId5">
            <a:alphaModFix/>
          </a:blip>
          <a:srcRect/>
          <a:stretch/>
        </p:blipFill>
        <p:spPr>
          <a:xfrm>
            <a:off x="10613857" y="4473332"/>
            <a:ext cx="1437014" cy="4311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pic>
        <p:nvPicPr>
          <p:cNvPr id="956" name="Google Shape;956;ge4d7ddac90_0_82"/>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57" name="Google Shape;957;ge4d7ddac90_0_82"/>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58" name="Google Shape;958;ge4d7ddac90_0_82"/>
          <p:cNvSpPr txBox="1"/>
          <p:nvPr/>
        </p:nvSpPr>
        <p:spPr>
          <a:xfrm>
            <a:off x="1057825" y="2201500"/>
            <a:ext cx="9688500" cy="3877985"/>
          </a:xfrm>
          <a:prstGeom prst="rect">
            <a:avLst/>
          </a:prstGeom>
          <a:noFill/>
          <a:ln>
            <a:noFill/>
          </a:ln>
        </p:spPr>
        <p:txBody>
          <a:bodyPr spcFirstLastPara="1" wrap="square" lIns="0" tIns="0" rIns="0" bIns="0" anchor="t" anchorCtr="0">
            <a:spAutoFit/>
          </a:bodyPr>
          <a:lstStyle/>
          <a:p>
            <a:pPr lvl="0"/>
            <a:r>
              <a:rPr lang="en-US" dirty="0">
                <a:solidFill>
                  <a:srgbClr val="262626"/>
                </a:solidFill>
                <a:latin typeface="Calibri"/>
                <a:ea typeface="Calibri"/>
                <a:cs typeface="Calibri"/>
                <a:sym typeface="Calibri"/>
              </a:rPr>
              <a:t>Currently, machine learning algorithms are very popular for multivariate time series analysis. We will focus on boosting models for regression cases. These are efficient algorithms that allow us to target a number that depends on inputs, in which we can include the encoded temporal information, and multiple exogenous variables. </a:t>
            </a:r>
            <a:endParaRPr dirty="0">
              <a:solidFill>
                <a:srgbClr val="262626"/>
              </a:solidFill>
              <a:latin typeface="Calibri"/>
              <a:ea typeface="Calibri"/>
              <a:cs typeface="Calibri"/>
              <a:sym typeface="Calibri"/>
            </a:endParaRPr>
          </a:p>
          <a:p>
            <a:pPr lvl="0"/>
            <a:r>
              <a:rPr lang="en-US" dirty="0">
                <a:solidFill>
                  <a:srgbClr val="262626"/>
                </a:solidFill>
                <a:latin typeface="Calibri"/>
                <a:ea typeface="Calibri"/>
                <a:cs typeface="Calibri"/>
                <a:sym typeface="Calibri"/>
              </a:rPr>
              <a:t>
However, there are many dilemmas:
</a:t>
            </a:r>
            <a:endParaRPr b="1"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Which alternative offers better results?</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In which cases is it better to use Boosting models?</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How do you capture long-term trends?</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How to enter the time variables in the model? And which ones? </a:t>
            </a: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What history to use to train our model?</a:t>
            </a: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How to manage uncertainty?</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How to handle time constraints?</a:t>
            </a:r>
            <a:endParaRPr dirty="0">
              <a:solidFill>
                <a:srgbClr val="262626"/>
              </a:solidFill>
              <a:latin typeface="Calibri"/>
              <a:ea typeface="Calibri"/>
              <a:cs typeface="Calibri"/>
              <a:sym typeface="Calibri"/>
            </a:endParaRPr>
          </a:p>
          <a:p>
            <a:pPr marL="457200" lvl="0" indent="-317500">
              <a:buClr>
                <a:srgbClr val="262626"/>
              </a:buClr>
              <a:buSzPts val="1400"/>
              <a:buFont typeface="Calibri"/>
              <a:buChar char="●"/>
            </a:pPr>
            <a:r>
              <a:rPr lang="en-US" dirty="0">
                <a:solidFill>
                  <a:srgbClr val="262626"/>
                </a:solidFill>
                <a:latin typeface="Calibri"/>
                <a:ea typeface="Calibri"/>
                <a:cs typeface="Calibri"/>
                <a:sym typeface="Calibri"/>
              </a:rPr>
              <a:t>Black Box: What interpretability can we get out of the models?</a:t>
            </a:r>
            <a:endParaRPr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None/>
            </a:pPr>
            <a:endParaRPr dirty="0">
              <a:solidFill>
                <a:srgbClr val="262626"/>
              </a:solidFill>
              <a:latin typeface="Calibri"/>
              <a:ea typeface="Calibri"/>
              <a:cs typeface="Calibri"/>
              <a:sym typeface="Calibri"/>
            </a:endParaRPr>
          </a:p>
          <a:p>
            <a:pPr lvl="0"/>
            <a:r>
              <a:rPr lang="en-US" dirty="0">
                <a:solidFill>
                  <a:srgbClr val="262626"/>
                </a:solidFill>
                <a:latin typeface="Calibri"/>
                <a:ea typeface="Calibri"/>
                <a:cs typeface="Calibri"/>
                <a:sym typeface="Calibri"/>
              </a:rPr>
              <a:t>We will focus on temporal issues.
</a:t>
            </a:r>
            <a:endParaRPr dirty="0">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959" name="Google Shape;959;ge4d7ddac90_0_82"/>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ML FOR TS</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INTRODUCTION</a:t>
            </a:r>
            <a:endParaRPr sz="4000" dirty="0">
              <a:solidFill>
                <a:srgbClr val="000000"/>
              </a:solidFill>
              <a:latin typeface="Calibri"/>
              <a:ea typeface="Calibri"/>
              <a:cs typeface="Calibri"/>
              <a:sym typeface="Calibri"/>
            </a:endParaRPr>
          </a:p>
        </p:txBody>
      </p:sp>
      <p:sp>
        <p:nvSpPr>
          <p:cNvPr id="960" name="Google Shape;960;ge4d7ddac90_0_82"/>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pic>
        <p:nvPicPr>
          <p:cNvPr id="961" name="Google Shape;961;ge4d7ddac90_0_82"/>
          <p:cNvPicPr preferRelativeResize="0"/>
          <p:nvPr/>
        </p:nvPicPr>
        <p:blipFill>
          <a:blip r:embed="rId5">
            <a:alphaModFix/>
          </a:blip>
          <a:stretch>
            <a:fillRect/>
          </a:stretch>
        </p:blipFill>
        <p:spPr>
          <a:xfrm>
            <a:off x="6853250" y="3460648"/>
            <a:ext cx="4106124" cy="2407399"/>
          </a:xfrm>
          <a:prstGeom prst="rect">
            <a:avLst/>
          </a:prstGeom>
          <a:noFill/>
          <a:ln>
            <a:noFill/>
          </a:ln>
        </p:spPr>
      </p:pic>
      <p:sp>
        <p:nvSpPr>
          <p:cNvPr id="962" name="Google Shape;962;ge4d7ddac90_0_82"/>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sz="2000" i="1" u="none" strike="noStrike" cap="none" dirty="0">
              <a:solidFill>
                <a:schemeClr val="lt1"/>
              </a:solidFill>
              <a:latin typeface="Trebuchet MS"/>
              <a:ea typeface="Trebuchet MS"/>
              <a:cs typeface="Trebuchet MS"/>
              <a:sym typeface="Trebuchet MS"/>
            </a:endParaRPr>
          </a:p>
        </p:txBody>
      </p:sp>
      <p:sp>
        <p:nvSpPr>
          <p:cNvPr id="963" name="Google Shape;963;ge4d7ddac90_0_82"/>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8" name="Google Shape;968;ge4d7ddac90_0_93"/>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69" name="Google Shape;969;ge4d7ddac90_0_93"/>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70" name="Google Shape;970;ge4d7ddac90_0_93"/>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CAT BOOST</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TEMPORAL INFORMATION</a:t>
            </a:r>
            <a:endParaRPr sz="4000" dirty="0">
              <a:solidFill>
                <a:srgbClr val="000000"/>
              </a:solidFill>
              <a:latin typeface="Calibri"/>
              <a:ea typeface="Calibri"/>
              <a:cs typeface="Calibri"/>
              <a:sym typeface="Calibri"/>
            </a:endParaRPr>
          </a:p>
        </p:txBody>
      </p:sp>
      <p:sp>
        <p:nvSpPr>
          <p:cNvPr id="971" name="Google Shape;971;ge4d7ddac90_0_93"/>
          <p:cNvSpPr txBox="1"/>
          <p:nvPr/>
        </p:nvSpPr>
        <p:spPr>
          <a:xfrm>
            <a:off x="818974" y="2176275"/>
            <a:ext cx="7034706" cy="2539157"/>
          </a:xfrm>
          <a:prstGeom prst="rect">
            <a:avLst/>
          </a:prstGeom>
          <a:noFill/>
          <a:ln>
            <a:noFill/>
          </a:ln>
        </p:spPr>
        <p:txBody>
          <a:bodyPr spcFirstLastPara="1" wrap="square" lIns="0" tIns="0" rIns="0" bIns="0" anchor="t" anchorCtr="0">
            <a:spAutoFit/>
          </a:bodyPr>
          <a:lstStyle/>
          <a:p>
            <a:pPr lvl="0"/>
            <a:r>
              <a:rPr lang="en-US" sz="1500" dirty="0">
                <a:solidFill>
                  <a:srgbClr val="262626"/>
                </a:solidFill>
                <a:latin typeface="Calibri"/>
                <a:ea typeface="Calibri"/>
                <a:cs typeface="Calibri"/>
                <a:sym typeface="Calibri"/>
              </a:rPr>
              <a:t>As a general rule, Machine Learning models do not support the date format, so we will have to adapt our information to the inputs accepted by these models.
</a:t>
            </a: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Creating</a:t>
            </a:r>
            <a:r>
              <a:rPr lang="es-ES" sz="1500" b="1" dirty="0">
                <a:solidFill>
                  <a:srgbClr val="262626"/>
                </a:solidFill>
                <a:latin typeface="Calibri"/>
                <a:ea typeface="Calibri"/>
                <a:cs typeface="Calibri"/>
                <a:sym typeface="Calibri"/>
              </a:rPr>
              <a:t> direct variables: </a:t>
            </a:r>
            <a:r>
              <a:rPr lang="en-US" sz="1500" dirty="0">
                <a:solidFill>
                  <a:srgbClr val="262626"/>
                </a:solidFill>
                <a:latin typeface="Calibri"/>
                <a:ea typeface="Calibri"/>
                <a:cs typeface="Calibri"/>
                <a:sym typeface="Calibri"/>
              </a:rPr>
              <a:t>As we saw, we can directly include integer type variables.</a:t>
            </a:r>
          </a:p>
          <a:p>
            <a:pPr marL="133350" lvl="0">
              <a:buClr>
                <a:srgbClr val="262626"/>
              </a:buClr>
              <a:buSzPts val="1500"/>
            </a:pP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Creating</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indirect</a:t>
            </a:r>
            <a:r>
              <a:rPr lang="es-ES" sz="1500" b="1" dirty="0">
                <a:solidFill>
                  <a:srgbClr val="262626"/>
                </a:solidFill>
                <a:latin typeface="Calibri"/>
                <a:ea typeface="Calibri"/>
                <a:cs typeface="Calibri"/>
                <a:sym typeface="Calibri"/>
              </a:rPr>
              <a:t> variables: </a:t>
            </a:r>
            <a:r>
              <a:rPr lang="en-US" sz="1500" dirty="0">
                <a:solidFill>
                  <a:srgbClr val="262626"/>
                </a:solidFill>
                <a:latin typeface="Calibri"/>
                <a:ea typeface="Calibri"/>
                <a:cs typeface="Calibri"/>
                <a:sym typeface="Calibri"/>
              </a:rPr>
              <a:t>Including other types of information such as vacation, or day or night time can be very useful. Also combine with other variables which have business sense. Past values or coefficients to include trends</a:t>
            </a:r>
            <a:r>
              <a:rPr lang="es-ES" sz="1500" dirty="0">
                <a:solidFill>
                  <a:srgbClr val="262626"/>
                </a:solidFill>
                <a:latin typeface="Calibri"/>
                <a:ea typeface="Calibri"/>
                <a:cs typeface="Calibri"/>
                <a:sym typeface="Calibri"/>
              </a:rPr>
              <a:t>.</a:t>
            </a:r>
            <a:endParaRPr sz="1500" dirty="0">
              <a:solidFill>
                <a:srgbClr val="262626"/>
              </a:solidFill>
              <a:latin typeface="Calibri"/>
              <a:ea typeface="Calibri"/>
              <a:cs typeface="Calibri"/>
              <a:sym typeface="Calibri"/>
            </a:endParaRPr>
          </a:p>
          <a:p>
            <a:pPr marL="457200" marR="0" lvl="0" indent="0" algn="l" rtl="0">
              <a:lnSpc>
                <a:spcPct val="100000"/>
              </a:lnSpc>
              <a:spcBef>
                <a:spcPts val="0"/>
              </a:spcBef>
              <a:spcAft>
                <a:spcPts val="0"/>
              </a:spcAft>
              <a:buNone/>
            </a:pP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Encoding</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of</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cyclic</a:t>
            </a:r>
            <a:r>
              <a:rPr lang="es-ES" sz="1500" b="1" dirty="0">
                <a:solidFill>
                  <a:srgbClr val="262626"/>
                </a:solidFill>
                <a:latin typeface="Calibri"/>
                <a:ea typeface="Calibri"/>
                <a:cs typeface="Calibri"/>
                <a:sym typeface="Calibri"/>
              </a:rPr>
              <a:t> variables : </a:t>
            </a:r>
            <a:r>
              <a:rPr lang="en-US" sz="1500" dirty="0">
                <a:solidFill>
                  <a:srgbClr val="262626"/>
                </a:solidFill>
                <a:latin typeface="Calibri"/>
                <a:ea typeface="Calibri"/>
                <a:cs typeface="Calibri"/>
                <a:sym typeface="Calibri"/>
              </a:rPr>
              <a:t>A characteristic of temporal variables is that they are cyclical, and nonlinear. The time 23:30 and 00:30 are only separated by one hour.</a:t>
            </a:r>
            <a:endParaRPr sz="1400" b="0" i="0" u="none" strike="noStrike" cap="none" dirty="0">
              <a:solidFill>
                <a:srgbClr val="000000"/>
              </a:solidFill>
              <a:latin typeface="Arial"/>
              <a:ea typeface="Arial"/>
              <a:cs typeface="Arial"/>
              <a:sym typeface="Arial"/>
            </a:endParaRPr>
          </a:p>
        </p:txBody>
      </p:sp>
      <p:pic>
        <p:nvPicPr>
          <p:cNvPr id="972" name="Google Shape;972;ge4d7ddac90_0_93"/>
          <p:cNvPicPr preferRelativeResize="0"/>
          <p:nvPr/>
        </p:nvPicPr>
        <p:blipFill>
          <a:blip r:embed="rId5">
            <a:alphaModFix/>
          </a:blip>
          <a:stretch>
            <a:fillRect/>
          </a:stretch>
        </p:blipFill>
        <p:spPr>
          <a:xfrm>
            <a:off x="7725875" y="2472725"/>
            <a:ext cx="3924251" cy="1202875"/>
          </a:xfrm>
          <a:prstGeom prst="rect">
            <a:avLst/>
          </a:prstGeom>
          <a:noFill/>
          <a:ln>
            <a:noFill/>
          </a:ln>
        </p:spPr>
      </p:pic>
      <p:pic>
        <p:nvPicPr>
          <p:cNvPr id="973" name="Google Shape;973;ge4d7ddac90_0_93"/>
          <p:cNvPicPr preferRelativeResize="0"/>
          <p:nvPr/>
        </p:nvPicPr>
        <p:blipFill>
          <a:blip r:embed="rId6">
            <a:alphaModFix/>
          </a:blip>
          <a:stretch>
            <a:fillRect/>
          </a:stretch>
        </p:blipFill>
        <p:spPr>
          <a:xfrm>
            <a:off x="7725875" y="4072825"/>
            <a:ext cx="4046877" cy="1920350"/>
          </a:xfrm>
          <a:prstGeom prst="rect">
            <a:avLst/>
          </a:prstGeom>
          <a:noFill/>
          <a:ln>
            <a:noFill/>
          </a:ln>
        </p:spPr>
      </p:pic>
      <p:sp>
        <p:nvSpPr>
          <p:cNvPr id="974" name="Google Shape;974;ge4d7ddac90_0_93"/>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lang="es-ES" sz="2000" i="1" u="none" strike="noStrike" cap="none" dirty="0">
              <a:solidFill>
                <a:schemeClr val="lt1"/>
              </a:solidFill>
              <a:latin typeface="Trebuchet MS"/>
              <a:ea typeface="Trebuchet MS"/>
              <a:cs typeface="Trebuchet MS"/>
              <a:sym typeface="Trebuchet MS"/>
            </a:endParaRPr>
          </a:p>
        </p:txBody>
      </p:sp>
      <p:sp>
        <p:nvSpPr>
          <p:cNvPr id="975" name="Google Shape;975;ge4d7ddac90_0_93"/>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976" name="Google Shape;976;ge4d7ddac90_0_93"/>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ge4d7ddac90_0_105"/>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82" name="Google Shape;982;ge4d7ddac90_0_105"/>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83" name="Google Shape;983;ge4d7ddac90_0_105"/>
          <p:cNvSpPr/>
          <p:nvPr/>
        </p:nvSpPr>
        <p:spPr>
          <a:xfrm>
            <a:off x="0" y="6378889"/>
            <a:ext cx="12192000" cy="4791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4" name="Google Shape;984;ge4d7ddac90_0_105"/>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BOOSTING</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FUTURE INFORMATION</a:t>
            </a:r>
            <a:endParaRPr sz="4000" dirty="0">
              <a:solidFill>
                <a:srgbClr val="000000"/>
              </a:solidFill>
              <a:latin typeface="Calibri"/>
              <a:ea typeface="Calibri"/>
              <a:cs typeface="Calibri"/>
              <a:sym typeface="Calibri"/>
            </a:endParaRPr>
          </a:p>
        </p:txBody>
      </p:sp>
      <p:sp>
        <p:nvSpPr>
          <p:cNvPr id="985" name="Google Shape;985;ge4d7ddac90_0_105"/>
          <p:cNvSpPr txBox="1"/>
          <p:nvPr/>
        </p:nvSpPr>
        <p:spPr>
          <a:xfrm>
            <a:off x="818975" y="2023875"/>
            <a:ext cx="10123800" cy="3477875"/>
          </a:xfrm>
          <a:prstGeom prst="rect">
            <a:avLst/>
          </a:prstGeom>
          <a:noFill/>
          <a:ln>
            <a:noFill/>
          </a:ln>
        </p:spPr>
        <p:txBody>
          <a:bodyPr spcFirstLastPara="1" wrap="square" lIns="0" tIns="0" rIns="0" bIns="0" anchor="t" anchorCtr="0">
            <a:spAutoFit/>
          </a:bodyPr>
          <a:lstStyle/>
          <a:p>
            <a:pPr lvl="0"/>
            <a:r>
              <a:rPr lang="en-US" sz="1600" dirty="0">
                <a:solidFill>
                  <a:srgbClr val="262626"/>
                </a:solidFill>
                <a:latin typeface="Calibri"/>
                <a:ea typeface="Calibri"/>
                <a:cs typeface="Calibri"/>
                <a:sym typeface="Calibri"/>
              </a:rPr>
              <a:t>Another aspect that is key is to use only data that is available at the time of prediction. The phenomenon of using unavailable data is called data leakage, and it offers results that are too optimistic too good to be true, in training that can never be achieved in testing. This can occur in multiple ways. </a:t>
            </a: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None/>
            </a:pPr>
            <a:endParaRPr sz="1600" dirty="0">
              <a:solidFill>
                <a:srgbClr val="262626"/>
              </a:solidFill>
              <a:latin typeface="Calibri"/>
              <a:ea typeface="Calibri"/>
              <a:cs typeface="Calibri"/>
              <a:sym typeface="Calibri"/>
            </a:endParaRPr>
          </a:p>
          <a:p>
            <a:pPr marL="457200" lvl="0" indent="-330200">
              <a:buClr>
                <a:srgbClr val="262626"/>
              </a:buClr>
              <a:buSzPts val="1600"/>
              <a:buFont typeface="Calibri"/>
              <a:buChar char="●"/>
            </a:pPr>
            <a:r>
              <a:rPr lang="en-US" sz="1600" b="1" dirty="0">
                <a:solidFill>
                  <a:srgbClr val="262626"/>
                </a:solidFill>
                <a:latin typeface="Calibri"/>
                <a:ea typeface="Calibri"/>
                <a:cs typeface="Calibri"/>
                <a:sym typeface="Calibri"/>
              </a:rPr>
              <a:t>Use real data and not predictions</a:t>
            </a:r>
            <a:endParaRPr sz="1600" dirty="0">
              <a:solidFill>
                <a:srgbClr val="262626"/>
              </a:solidFill>
              <a:latin typeface="Calibri"/>
              <a:ea typeface="Calibri"/>
              <a:cs typeface="Calibri"/>
              <a:sym typeface="Calibri"/>
            </a:endParaRPr>
          </a:p>
          <a:p>
            <a:pPr marL="457200" lvl="0" indent="-330200">
              <a:buClr>
                <a:srgbClr val="262626"/>
              </a:buClr>
              <a:buSzPts val="1600"/>
              <a:buFont typeface="Calibri"/>
              <a:buChar char="●"/>
            </a:pPr>
            <a:r>
              <a:rPr lang="en-US" sz="1600" b="1" dirty="0">
                <a:solidFill>
                  <a:srgbClr val="262626"/>
                </a:solidFill>
                <a:latin typeface="Calibri"/>
                <a:ea typeface="Calibri"/>
                <a:cs typeface="Calibri"/>
                <a:sym typeface="Calibri"/>
              </a:rPr>
              <a:t>Data that is not yet available at the moment</a:t>
            </a:r>
            <a:r>
              <a:rPr lang="es-ES" sz="1600" dirty="0">
                <a:solidFill>
                  <a:srgbClr val="262626"/>
                </a:solidFill>
                <a:latin typeface="Calibri"/>
                <a:ea typeface="Calibri"/>
                <a:cs typeface="Calibri"/>
                <a:sym typeface="Calibri"/>
              </a:rPr>
              <a:t> </a:t>
            </a:r>
            <a:endParaRPr sz="1600" dirty="0">
              <a:solidFill>
                <a:srgbClr val="262626"/>
              </a:solidFill>
              <a:latin typeface="Calibri"/>
              <a:ea typeface="Calibri"/>
              <a:cs typeface="Calibri"/>
              <a:sym typeface="Calibri"/>
            </a:endParaRPr>
          </a:p>
          <a:p>
            <a:pPr marL="457200" lvl="0" indent="-330200">
              <a:buClr>
                <a:srgbClr val="262626"/>
              </a:buClr>
              <a:buSzPts val="1600"/>
              <a:buFont typeface="Calibri"/>
              <a:buChar char="●"/>
            </a:pPr>
            <a:r>
              <a:rPr lang="en-US" sz="1600" b="1" dirty="0">
                <a:solidFill>
                  <a:srgbClr val="262626"/>
                </a:solidFill>
                <a:latin typeface="Calibri"/>
                <a:ea typeface="Calibri"/>
                <a:cs typeface="Calibri"/>
                <a:sym typeface="Calibri"/>
              </a:rPr>
              <a:t>Use dynamic variables without change logs</a:t>
            </a:r>
            <a:endParaRPr sz="16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None/>
            </a:pPr>
            <a:endParaRPr sz="1600" dirty="0">
              <a:solidFill>
                <a:srgbClr val="262626"/>
              </a:solidFill>
              <a:latin typeface="Calibri"/>
              <a:ea typeface="Calibri"/>
              <a:cs typeface="Calibri"/>
              <a:sym typeface="Calibri"/>
            </a:endParaRPr>
          </a:p>
          <a:p>
            <a:pPr lvl="0"/>
            <a:r>
              <a:rPr lang="es-ES" sz="1600" dirty="0" err="1">
                <a:solidFill>
                  <a:srgbClr val="262626"/>
                </a:solidFill>
                <a:latin typeface="Calibri"/>
                <a:ea typeface="Calibri"/>
                <a:cs typeface="Calibri"/>
                <a:sym typeface="Calibri"/>
              </a:rPr>
              <a:t>Techniques</a:t>
            </a:r>
            <a:r>
              <a:rPr lang="es-ES" sz="1600" dirty="0">
                <a:solidFill>
                  <a:srgbClr val="262626"/>
                </a:solidFill>
                <a:latin typeface="Calibri"/>
                <a:ea typeface="Calibri"/>
                <a:cs typeface="Calibri"/>
                <a:sym typeface="Calibri"/>
              </a:rPr>
              <a:t> </a:t>
            </a:r>
            <a:r>
              <a:rPr lang="es-ES" sz="1600" dirty="0" err="1">
                <a:solidFill>
                  <a:srgbClr val="262626"/>
                </a:solidFill>
                <a:latin typeface="Calibri"/>
                <a:ea typeface="Calibri"/>
                <a:cs typeface="Calibri"/>
                <a:sym typeface="Calibri"/>
              </a:rPr>
              <a:t>to</a:t>
            </a:r>
            <a:r>
              <a:rPr lang="es-ES" sz="1600" dirty="0">
                <a:solidFill>
                  <a:srgbClr val="262626"/>
                </a:solidFill>
                <a:latin typeface="Calibri"/>
                <a:ea typeface="Calibri"/>
                <a:cs typeface="Calibri"/>
                <a:sym typeface="Calibri"/>
              </a:rPr>
              <a:t> reduce </a:t>
            </a:r>
            <a:r>
              <a:rPr lang="es-ES" sz="1600" dirty="0" err="1">
                <a:solidFill>
                  <a:srgbClr val="262626"/>
                </a:solidFill>
                <a:latin typeface="Calibri"/>
                <a:ea typeface="Calibri"/>
                <a:cs typeface="Calibri"/>
                <a:sym typeface="Calibri"/>
              </a:rPr>
              <a:t>it</a:t>
            </a:r>
            <a:r>
              <a:rPr lang="es-ES" sz="1600" dirty="0">
                <a:solidFill>
                  <a:srgbClr val="262626"/>
                </a:solidFill>
                <a:latin typeface="Calibri"/>
                <a:ea typeface="Calibri"/>
                <a:cs typeface="Calibri"/>
                <a:sym typeface="Calibri"/>
              </a:rPr>
              <a:t>:</a:t>
            </a:r>
            <a:endParaRPr sz="1600" dirty="0">
              <a:solidFill>
                <a:srgbClr val="262626"/>
              </a:solidFill>
              <a:latin typeface="Calibri"/>
              <a:ea typeface="Calibri"/>
              <a:cs typeface="Calibri"/>
              <a:sym typeface="Calibri"/>
            </a:endParaRPr>
          </a:p>
          <a:p>
            <a:pPr marL="457200" lvl="0" indent="-330200">
              <a:buClr>
                <a:srgbClr val="262626"/>
              </a:buClr>
              <a:buSzPts val="1600"/>
              <a:buFont typeface="Calibri"/>
              <a:buAutoNum type="arabicPeriod"/>
            </a:pPr>
            <a:r>
              <a:rPr lang="en-US" sz="1600" dirty="0">
                <a:solidFill>
                  <a:srgbClr val="262626"/>
                </a:solidFill>
                <a:latin typeface="Calibri"/>
                <a:ea typeface="Calibri"/>
                <a:cs typeface="Calibri"/>
                <a:sym typeface="Calibri"/>
              </a:rPr>
              <a:t>Perform data preparation within your cross-validation folds</a:t>
            </a:r>
            <a:r>
              <a:rPr lang="es-ES" sz="1600" dirty="0">
                <a:solidFill>
                  <a:srgbClr val="262626"/>
                </a:solidFill>
                <a:latin typeface="Calibri"/>
                <a:ea typeface="Calibri"/>
                <a:cs typeface="Calibri"/>
                <a:sym typeface="Calibri"/>
              </a:rPr>
              <a:t>.</a:t>
            </a:r>
            <a:endParaRPr sz="1600" dirty="0">
              <a:solidFill>
                <a:srgbClr val="262626"/>
              </a:solidFill>
              <a:latin typeface="Calibri"/>
              <a:ea typeface="Calibri"/>
              <a:cs typeface="Calibri"/>
              <a:sym typeface="Calibri"/>
            </a:endParaRPr>
          </a:p>
          <a:p>
            <a:pPr marL="457200" lvl="0" indent="-330200">
              <a:buClr>
                <a:srgbClr val="262626"/>
              </a:buClr>
              <a:buSzPts val="1600"/>
              <a:buFont typeface="Calibri"/>
              <a:buAutoNum type="arabicPeriod"/>
            </a:pPr>
            <a:r>
              <a:rPr lang="en-US" sz="1600" dirty="0">
                <a:solidFill>
                  <a:srgbClr val="262626"/>
                </a:solidFill>
                <a:latin typeface="Calibri"/>
                <a:ea typeface="Calibri"/>
                <a:cs typeface="Calibri"/>
                <a:sym typeface="Calibri"/>
              </a:rPr>
              <a:t>Retain a validation dataset for final sanity verification of your developed models.</a:t>
            </a:r>
            <a:endParaRPr lang="en-GB" sz="1600" b="1" dirty="0">
              <a:solidFill>
                <a:srgbClr val="26262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262626"/>
                </a:solidFill>
                <a:latin typeface="Arial Rounded"/>
                <a:ea typeface="Arial Rounded"/>
                <a:cs typeface="Arial Rounded"/>
                <a:sym typeface="Arial Rounded"/>
              </a:rPr>
              <a:t> </a:t>
            </a:r>
            <a:endParaRPr lang="en-GB"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1" i="0" u="none" strike="noStrike" cap="none" dirty="0">
              <a:solidFill>
                <a:srgbClr val="262626"/>
              </a:solidFill>
              <a:latin typeface="Arial Rounded"/>
              <a:ea typeface="Arial Rounded"/>
              <a:cs typeface="Arial Rounded"/>
              <a:sym typeface="Arial Rounded"/>
            </a:endParaRPr>
          </a:p>
          <a:p>
            <a:pPr marL="0" marR="0" lvl="0" indent="0" algn="ctr" rtl="0">
              <a:lnSpc>
                <a:spcPct val="100000"/>
              </a:lnSpc>
              <a:spcBef>
                <a:spcPts val="0"/>
              </a:spcBef>
              <a:spcAft>
                <a:spcPts val="0"/>
              </a:spcAft>
              <a:buClr>
                <a:srgbClr val="000000"/>
              </a:buClr>
              <a:buSzPts val="4000"/>
              <a:buFont typeface="Arial"/>
              <a:buNone/>
            </a:pPr>
            <a:endParaRPr sz="1400" b="0" i="0" u="none" strike="noStrike" cap="none" dirty="0">
              <a:solidFill>
                <a:srgbClr val="000000"/>
              </a:solidFill>
              <a:latin typeface="Arial"/>
              <a:ea typeface="Arial"/>
              <a:cs typeface="Arial"/>
              <a:sym typeface="Arial"/>
            </a:endParaRPr>
          </a:p>
        </p:txBody>
      </p:sp>
      <p:sp>
        <p:nvSpPr>
          <p:cNvPr id="986" name="Google Shape;986;ge4d7ddac90_0_105"/>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lang="es-ES" sz="2000" i="1" u="none" strike="noStrike" cap="none" dirty="0">
              <a:solidFill>
                <a:schemeClr val="lt1"/>
              </a:solidFill>
              <a:latin typeface="Trebuchet MS"/>
              <a:ea typeface="Trebuchet MS"/>
              <a:cs typeface="Trebuchet MS"/>
              <a:sym typeface="Trebuchet MS"/>
            </a:endParaRPr>
          </a:p>
        </p:txBody>
      </p:sp>
      <p:sp>
        <p:nvSpPr>
          <p:cNvPr id="987" name="Google Shape;987;ge4d7ddac90_0_105"/>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a:solidFill>
                  <a:srgbClr val="FFFFFF"/>
                </a:solidFill>
                <a:latin typeface="Calibri"/>
                <a:ea typeface="Calibri"/>
                <a:cs typeface="Calibri"/>
                <a:sym typeface="Calibri"/>
              </a:rPr>
              <a:t>Ç</a:t>
            </a:r>
            <a:endParaRPr sz="1800">
              <a:solidFill>
                <a:srgbClr val="FFFFFF"/>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pic>
        <p:nvPicPr>
          <p:cNvPr id="992" name="Google Shape;992;ge4d7ddac90_0_115"/>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993" name="Google Shape;993;ge4d7ddac90_0_115"/>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994" name="Google Shape;994;ge4d7ddac90_0_115"/>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BOOSTING FOR TS</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CROSS-VALIDATION </a:t>
            </a:r>
            <a:endParaRPr sz="4000" dirty="0">
              <a:solidFill>
                <a:srgbClr val="000000"/>
              </a:solidFill>
              <a:latin typeface="Calibri"/>
              <a:ea typeface="Calibri"/>
              <a:cs typeface="Calibri"/>
              <a:sym typeface="Calibri"/>
            </a:endParaRPr>
          </a:p>
        </p:txBody>
      </p:sp>
      <p:sp>
        <p:nvSpPr>
          <p:cNvPr id="995" name="Google Shape;995;ge4d7ddac90_0_115"/>
          <p:cNvSpPr txBox="1"/>
          <p:nvPr/>
        </p:nvSpPr>
        <p:spPr>
          <a:xfrm>
            <a:off x="817055" y="2023875"/>
            <a:ext cx="7236900" cy="3960058"/>
          </a:xfrm>
          <a:prstGeom prst="rect">
            <a:avLst/>
          </a:prstGeom>
          <a:noFill/>
          <a:ln>
            <a:noFill/>
          </a:ln>
        </p:spPr>
        <p:txBody>
          <a:bodyPr spcFirstLastPara="1" wrap="square" lIns="0" tIns="0" rIns="0" bIns="0" anchor="t" anchorCtr="0">
            <a:spAutoFit/>
          </a:bodyPr>
          <a:lstStyle/>
          <a:p>
            <a:pPr lvl="0" algn="just"/>
            <a:r>
              <a:rPr lang="en-US" sz="1600" dirty="0">
                <a:solidFill>
                  <a:srgbClr val="262626"/>
                </a:solidFill>
                <a:latin typeface="Calibri"/>
                <a:ea typeface="Calibri"/>
                <a:cs typeface="Calibri"/>
                <a:sym typeface="Calibri"/>
              </a:rPr>
              <a:t>The observations are not independent, and it is necessary to take this into account for our models. For time series, it’s normal is to opt for the out-of-sample modeling, to separate the train and test, so that the model can follow the chronological order of prediction. In practice it is how they are going to be applied, and allows us that the model do not know:
</a:t>
            </a:r>
            <a:endParaRPr sz="1600" dirty="0">
              <a:solidFill>
                <a:srgbClr val="262626"/>
              </a:solidFill>
              <a:latin typeface="Calibri"/>
              <a:ea typeface="Calibri"/>
              <a:cs typeface="Calibri"/>
              <a:sym typeface="Calibri"/>
            </a:endParaRPr>
          </a:p>
          <a:p>
            <a:pPr marL="457200" lvl="0" indent="-330200" algn="just">
              <a:spcBef>
                <a:spcPts val="1000"/>
              </a:spcBef>
              <a:buClr>
                <a:srgbClr val="262626"/>
              </a:buClr>
              <a:buSzPts val="1600"/>
              <a:buFont typeface="Calibri"/>
              <a:buChar char="●"/>
            </a:pPr>
            <a:r>
              <a:rPr lang="es-ES" sz="1600" b="1" dirty="0">
                <a:solidFill>
                  <a:srgbClr val="262626"/>
                </a:solidFill>
                <a:latin typeface="Calibri"/>
                <a:ea typeface="Calibri"/>
                <a:cs typeface="Calibri"/>
                <a:sym typeface="Calibri"/>
              </a:rPr>
              <a:t>Cross-</a:t>
            </a:r>
            <a:r>
              <a:rPr lang="es-ES" sz="1600" b="1" dirty="0" err="1">
                <a:solidFill>
                  <a:srgbClr val="262626"/>
                </a:solidFill>
                <a:latin typeface="Calibri"/>
                <a:ea typeface="Calibri"/>
                <a:cs typeface="Calibri"/>
                <a:sym typeface="Calibri"/>
              </a:rPr>
              <a:t>Validation</a:t>
            </a:r>
            <a:r>
              <a:rPr lang="es-ES" sz="1600" b="1" dirty="0">
                <a:solidFill>
                  <a:srgbClr val="262626"/>
                </a:solidFill>
                <a:latin typeface="Calibri"/>
                <a:ea typeface="Calibri"/>
                <a:cs typeface="Calibri"/>
                <a:sym typeface="Calibri"/>
              </a:rPr>
              <a:t>:</a:t>
            </a:r>
            <a:r>
              <a:rPr lang="es-ES" sz="1600"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Separate the train and test data to have an approximation of the real result, and avoid overfitting.</a:t>
            </a:r>
            <a:r>
              <a:rPr lang="es-ES" sz="1600" dirty="0">
                <a:solidFill>
                  <a:srgbClr val="262626"/>
                </a:solidFill>
                <a:latin typeface="Calibri"/>
                <a:ea typeface="Calibri"/>
                <a:cs typeface="Calibri"/>
                <a:sym typeface="Calibri"/>
              </a:rPr>
              <a:t> </a:t>
            </a:r>
            <a:endParaRPr sz="1600" dirty="0">
              <a:solidFill>
                <a:srgbClr val="262626"/>
              </a:solidFill>
              <a:latin typeface="Calibri"/>
              <a:ea typeface="Calibri"/>
              <a:cs typeface="Calibri"/>
              <a:sym typeface="Calibri"/>
            </a:endParaRPr>
          </a:p>
          <a:p>
            <a:pPr marL="457200" lvl="0" indent="-330200" algn="just">
              <a:spcBef>
                <a:spcPts val="1000"/>
              </a:spcBef>
              <a:buClr>
                <a:srgbClr val="262626"/>
              </a:buClr>
              <a:buSzPts val="1600"/>
              <a:buFont typeface="Calibri"/>
              <a:buChar char="●"/>
            </a:pPr>
            <a:r>
              <a:rPr lang="es-ES" sz="1600" b="1" dirty="0" err="1">
                <a:solidFill>
                  <a:srgbClr val="262626"/>
                </a:solidFill>
                <a:latin typeface="Calibri"/>
                <a:ea typeface="Calibri"/>
                <a:cs typeface="Calibri"/>
                <a:sym typeface="Calibri"/>
              </a:rPr>
              <a:t>Select</a:t>
            </a:r>
            <a:r>
              <a:rPr lang="es-ES" sz="1600" b="1" dirty="0">
                <a:solidFill>
                  <a:srgbClr val="262626"/>
                </a:solidFill>
                <a:latin typeface="Calibri"/>
                <a:ea typeface="Calibri"/>
                <a:cs typeface="Calibri"/>
                <a:sym typeface="Calibri"/>
              </a:rPr>
              <a:t> a </a:t>
            </a:r>
            <a:r>
              <a:rPr lang="es-ES" sz="1600" b="1" dirty="0" err="1">
                <a:solidFill>
                  <a:srgbClr val="262626"/>
                </a:solidFill>
                <a:latin typeface="Calibri"/>
                <a:ea typeface="Calibri"/>
                <a:cs typeface="Calibri"/>
                <a:sym typeface="Calibri"/>
              </a:rPr>
              <a:t>granularity</a:t>
            </a:r>
            <a:r>
              <a:rPr lang="es-ES" sz="1600" b="1" dirty="0">
                <a:solidFill>
                  <a:srgbClr val="262626"/>
                </a:solidFill>
                <a:latin typeface="Calibri"/>
                <a:ea typeface="Calibri"/>
                <a:cs typeface="Calibri"/>
                <a:sym typeface="Calibri"/>
              </a:rPr>
              <a:t> </a:t>
            </a:r>
            <a:r>
              <a:rPr lang="es-ES" sz="1600" dirty="0" err="1">
                <a:solidFill>
                  <a:srgbClr val="262626"/>
                </a:solidFill>
                <a:latin typeface="Calibri"/>
                <a:ea typeface="Calibri"/>
                <a:cs typeface="Calibri"/>
                <a:sym typeface="Calibri"/>
              </a:rPr>
              <a:t>suitable</a:t>
            </a:r>
            <a:r>
              <a:rPr lang="es-ES" sz="1600" dirty="0">
                <a:solidFill>
                  <a:srgbClr val="262626"/>
                </a:solidFill>
                <a:latin typeface="Calibri"/>
                <a:ea typeface="Calibri"/>
                <a:cs typeface="Calibri"/>
                <a:sym typeface="Calibri"/>
              </a:rPr>
              <a:t> </a:t>
            </a:r>
            <a:r>
              <a:rPr lang="es-ES" sz="1600" dirty="0" err="1">
                <a:solidFill>
                  <a:srgbClr val="262626"/>
                </a:solidFill>
                <a:latin typeface="Calibri"/>
                <a:ea typeface="Calibri"/>
                <a:cs typeface="Calibri"/>
                <a:sym typeface="Calibri"/>
              </a:rPr>
              <a:t>for</a:t>
            </a:r>
            <a:r>
              <a:rPr lang="es-ES" sz="1600" dirty="0">
                <a:solidFill>
                  <a:srgbClr val="262626"/>
                </a:solidFill>
                <a:latin typeface="Calibri"/>
                <a:ea typeface="Calibri"/>
                <a:cs typeface="Calibri"/>
                <a:sym typeface="Calibri"/>
              </a:rPr>
              <a:t> </a:t>
            </a:r>
            <a:r>
              <a:rPr lang="es-ES" sz="1600" dirty="0" err="1">
                <a:solidFill>
                  <a:srgbClr val="262626"/>
                </a:solidFill>
                <a:latin typeface="Calibri"/>
                <a:ea typeface="Calibri"/>
                <a:cs typeface="Calibri"/>
                <a:sym typeface="Calibri"/>
              </a:rPr>
              <a:t>our</a:t>
            </a:r>
            <a:r>
              <a:rPr lang="es-ES" sz="1600" dirty="0">
                <a:solidFill>
                  <a:srgbClr val="262626"/>
                </a:solidFill>
                <a:latin typeface="Calibri"/>
                <a:ea typeface="Calibri"/>
                <a:cs typeface="Calibri"/>
                <a:sym typeface="Calibri"/>
              </a:rPr>
              <a:t> </a:t>
            </a:r>
            <a:r>
              <a:rPr lang="es-ES" sz="1600" dirty="0" err="1">
                <a:solidFill>
                  <a:srgbClr val="262626"/>
                </a:solidFill>
                <a:latin typeface="Calibri"/>
                <a:ea typeface="Calibri"/>
                <a:cs typeface="Calibri"/>
                <a:sym typeface="Calibri"/>
              </a:rPr>
              <a:t>model</a:t>
            </a:r>
            <a:r>
              <a:rPr lang="es-ES" sz="1600" dirty="0">
                <a:solidFill>
                  <a:srgbClr val="262626"/>
                </a:solidFill>
                <a:latin typeface="Calibri"/>
                <a:ea typeface="Calibri"/>
                <a:cs typeface="Calibri"/>
                <a:sym typeface="Calibri"/>
              </a:rPr>
              <a:t>
</a:t>
            </a:r>
            <a:r>
              <a:rPr lang="en-US" sz="1600" b="1" dirty="0">
                <a:solidFill>
                  <a:srgbClr val="262626"/>
                </a:solidFill>
                <a:latin typeface="Calibri"/>
                <a:ea typeface="Calibri"/>
                <a:cs typeface="Calibri"/>
                <a:sym typeface="Calibri"/>
              </a:rPr>
              <a:t>Selection of data history for train</a:t>
            </a:r>
            <a:r>
              <a:rPr lang="es-ES" sz="1600"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Not always more data implies better results. Select a history with business knowledge and go testing</a:t>
            </a:r>
            <a:endParaRPr sz="1600" dirty="0">
              <a:solidFill>
                <a:srgbClr val="262626"/>
              </a:solidFill>
              <a:latin typeface="Calibri"/>
              <a:ea typeface="Calibri"/>
              <a:cs typeface="Calibri"/>
              <a:sym typeface="Calibri"/>
            </a:endParaRPr>
          </a:p>
          <a:p>
            <a:pPr marL="457200" lvl="0" indent="-330200" algn="just">
              <a:spcBef>
                <a:spcPts val="1000"/>
              </a:spcBef>
              <a:buClr>
                <a:srgbClr val="262626"/>
              </a:buClr>
              <a:buSzPts val="1600"/>
              <a:buFont typeface="Calibri"/>
              <a:buChar char="●"/>
            </a:pPr>
            <a:r>
              <a:rPr lang="es-ES" sz="1600" b="1" dirty="0" err="1">
                <a:solidFill>
                  <a:srgbClr val="262626"/>
                </a:solidFill>
                <a:latin typeface="Calibri"/>
                <a:ea typeface="Calibri"/>
                <a:cs typeface="Calibri"/>
                <a:sym typeface="Calibri"/>
              </a:rPr>
              <a:t>Special</a:t>
            </a:r>
            <a:r>
              <a:rPr lang="es-ES" sz="1600" b="1" dirty="0">
                <a:solidFill>
                  <a:srgbClr val="262626"/>
                </a:solidFill>
                <a:latin typeface="Calibri"/>
                <a:ea typeface="Calibri"/>
                <a:cs typeface="Calibri"/>
                <a:sym typeface="Calibri"/>
              </a:rPr>
              <a:t> </a:t>
            </a:r>
            <a:r>
              <a:rPr lang="es-ES" sz="1600" b="1" dirty="0" err="1">
                <a:solidFill>
                  <a:srgbClr val="262626"/>
                </a:solidFill>
                <a:latin typeface="Calibri"/>
                <a:ea typeface="Calibri"/>
                <a:cs typeface="Calibri"/>
                <a:sym typeface="Calibri"/>
              </a:rPr>
              <a:t>Periods</a:t>
            </a:r>
            <a:r>
              <a:rPr lang="es-ES" sz="1600" b="1" dirty="0">
                <a:solidFill>
                  <a:srgbClr val="262626"/>
                </a:solidFill>
                <a:latin typeface="Calibri"/>
                <a:ea typeface="Calibri"/>
                <a:cs typeface="Calibri"/>
                <a:sym typeface="Calibri"/>
              </a:rPr>
              <a:t> </a:t>
            </a:r>
            <a:r>
              <a:rPr lang="es-ES" sz="1600" dirty="0">
                <a:solidFill>
                  <a:srgbClr val="262626"/>
                </a:solidFill>
                <a:latin typeface="Calibri"/>
                <a:ea typeface="Calibri"/>
                <a:cs typeface="Calibri"/>
                <a:sym typeface="Calibri"/>
              </a:rPr>
              <a:t>(COVID): </a:t>
            </a:r>
            <a:r>
              <a:rPr lang="en-US" sz="1600" dirty="0">
                <a:solidFill>
                  <a:srgbClr val="262626"/>
                </a:solidFill>
                <a:latin typeface="Calibri"/>
                <a:ea typeface="Calibri"/>
                <a:cs typeface="Calibri"/>
                <a:sym typeface="Calibri"/>
              </a:rPr>
              <a:t>How to deal with special events, does it make sense to include them in our models? It is difficult to know a priori. Another option is to include dummies variables that contain information about the event</a:t>
            </a:r>
            <a:endParaRPr sz="1400" b="0" i="0" u="none" strike="noStrike" cap="none" dirty="0">
              <a:solidFill>
                <a:srgbClr val="000000"/>
              </a:solidFill>
              <a:latin typeface="Arial"/>
              <a:ea typeface="Arial"/>
              <a:cs typeface="Arial"/>
              <a:sym typeface="Arial"/>
            </a:endParaRPr>
          </a:p>
        </p:txBody>
      </p:sp>
      <p:pic>
        <p:nvPicPr>
          <p:cNvPr id="996" name="Google Shape;996;ge4d7ddac90_0_115"/>
          <p:cNvPicPr preferRelativeResize="0"/>
          <p:nvPr/>
        </p:nvPicPr>
        <p:blipFill>
          <a:blip r:embed="rId5">
            <a:alphaModFix/>
          </a:blip>
          <a:stretch>
            <a:fillRect/>
          </a:stretch>
        </p:blipFill>
        <p:spPr>
          <a:xfrm>
            <a:off x="8017300" y="3214187"/>
            <a:ext cx="3929801" cy="1849325"/>
          </a:xfrm>
          <a:prstGeom prst="rect">
            <a:avLst/>
          </a:prstGeom>
          <a:noFill/>
          <a:ln>
            <a:noFill/>
          </a:ln>
        </p:spPr>
      </p:pic>
      <p:sp>
        <p:nvSpPr>
          <p:cNvPr id="997" name="Google Shape;997;ge4d7ddac90_0_115"/>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lang="es-ES" sz="2000" i="1" u="none" strike="noStrike" cap="none" dirty="0">
              <a:solidFill>
                <a:schemeClr val="lt1"/>
              </a:solidFill>
              <a:latin typeface="Trebuchet MS"/>
              <a:ea typeface="Trebuchet MS"/>
              <a:cs typeface="Trebuchet MS"/>
              <a:sym typeface="Trebuchet MS"/>
            </a:endParaRPr>
          </a:p>
        </p:txBody>
      </p:sp>
      <p:sp>
        <p:nvSpPr>
          <p:cNvPr id="998" name="Google Shape;998;ge4d7ddac90_0_115"/>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999" name="Google Shape;999;ge4d7ddac90_0_115"/>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6"/>
          <p:cNvPicPr preferRelativeResize="0"/>
          <p:nvPr/>
        </p:nvPicPr>
        <p:blipFill rotWithShape="1">
          <a:blip r:embed="rId3">
            <a:alphaModFix/>
          </a:blip>
          <a:srcRect/>
          <a:stretch/>
        </p:blipFill>
        <p:spPr>
          <a:xfrm>
            <a:off x="0" y="1"/>
            <a:ext cx="12192000" cy="6858000"/>
          </a:xfrm>
          <a:prstGeom prst="rect">
            <a:avLst/>
          </a:prstGeom>
          <a:noFill/>
          <a:ln>
            <a:noFill/>
          </a:ln>
        </p:spPr>
      </p:pic>
      <p:pic>
        <p:nvPicPr>
          <p:cNvPr id="204" name="Google Shape;204;p6"/>
          <p:cNvPicPr preferRelativeResize="0"/>
          <p:nvPr/>
        </p:nvPicPr>
        <p:blipFill rotWithShape="1">
          <a:blip r:embed="rId4">
            <a:alphaModFix/>
          </a:blip>
          <a:srcRect/>
          <a:stretch/>
        </p:blipFill>
        <p:spPr>
          <a:xfrm>
            <a:off x="0" y="17384"/>
            <a:ext cx="12190902" cy="6840000"/>
          </a:xfrm>
          <a:prstGeom prst="rect">
            <a:avLst/>
          </a:prstGeom>
          <a:noFill/>
          <a:ln>
            <a:noFill/>
          </a:ln>
        </p:spPr>
      </p:pic>
      <p:sp>
        <p:nvSpPr>
          <p:cNvPr id="205" name="Google Shape;205;p6"/>
          <p:cNvSpPr txBox="1"/>
          <p:nvPr/>
        </p:nvSpPr>
        <p:spPr>
          <a:xfrm>
            <a:off x="5196834" y="2714109"/>
            <a:ext cx="1529700" cy="14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800"/>
              <a:buFont typeface="Arial"/>
              <a:buNone/>
            </a:pPr>
            <a:r>
              <a:rPr lang="es-ES" sz="8800" b="1" i="0" u="none" strike="noStrike" cap="none">
                <a:solidFill>
                  <a:schemeClr val="lt1"/>
                </a:solidFill>
                <a:latin typeface="Arial Rounded"/>
                <a:ea typeface="Arial Rounded"/>
                <a:cs typeface="Arial Rounded"/>
                <a:sym typeface="Arial Rounded"/>
              </a:rPr>
              <a:t>01</a:t>
            </a:r>
            <a:endParaRPr sz="1600" b="1" i="0" u="none" strike="noStrike" cap="none">
              <a:solidFill>
                <a:schemeClr val="lt1"/>
              </a:solidFill>
              <a:latin typeface="Arial Rounded"/>
              <a:ea typeface="Arial Rounded"/>
              <a:cs typeface="Arial Rounded"/>
              <a:sym typeface="Arial Rounded"/>
            </a:endParaRPr>
          </a:p>
        </p:txBody>
      </p:sp>
      <p:sp>
        <p:nvSpPr>
          <p:cNvPr id="206" name="Google Shape;206;p6"/>
          <p:cNvSpPr txBox="1"/>
          <p:nvPr/>
        </p:nvSpPr>
        <p:spPr>
          <a:xfrm>
            <a:off x="7219576" y="2560221"/>
            <a:ext cx="4831200" cy="1200288"/>
          </a:xfrm>
          <a:prstGeom prst="rect">
            <a:avLst/>
          </a:prstGeom>
          <a:noFill/>
          <a:ln>
            <a:noFill/>
          </a:ln>
        </p:spPr>
        <p:txBody>
          <a:bodyPr spcFirstLastPara="1" wrap="square" lIns="91425" tIns="45700" rIns="91425" bIns="45700" anchor="t" anchorCtr="0">
            <a:spAutoFit/>
          </a:bodyPr>
          <a:lstStyle/>
          <a:p>
            <a:pPr lvl="0">
              <a:buSzPts val="3600"/>
            </a:pPr>
            <a:r>
              <a:rPr lang="es-ES" sz="3600" b="1" dirty="0">
                <a:solidFill>
                  <a:schemeClr val="lt1"/>
                </a:solidFill>
                <a:latin typeface="Arial Rounded"/>
                <a:ea typeface="Arial Rounded"/>
                <a:cs typeface="Arial Rounded"/>
                <a:sym typeface="Arial Rounded"/>
              </a:rPr>
              <a:t>TIME IN PYTHON
</a:t>
            </a:r>
            <a:endParaRPr sz="3600" b="1" i="0" u="none" strike="noStrike" cap="none" dirty="0">
              <a:solidFill>
                <a:schemeClr val="lt1"/>
              </a:solidFill>
              <a:latin typeface="Arial Rounded"/>
              <a:ea typeface="Arial Rounded"/>
              <a:cs typeface="Arial Rounded"/>
              <a:sym typeface="Arial Rounded"/>
            </a:endParaRPr>
          </a:p>
        </p:txBody>
      </p:sp>
      <p:pic>
        <p:nvPicPr>
          <p:cNvPr id="207" name="Google Shape;207;p6"/>
          <p:cNvPicPr preferRelativeResize="0"/>
          <p:nvPr/>
        </p:nvPicPr>
        <p:blipFill rotWithShape="1">
          <a:blip r:embed="rId5">
            <a:alphaModFix/>
          </a:blip>
          <a:srcRect/>
          <a:stretch/>
        </p:blipFill>
        <p:spPr>
          <a:xfrm>
            <a:off x="10613857" y="4473332"/>
            <a:ext cx="1437014" cy="43110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4" name="Google Shape;1004;ge4d7ddac90_0_126"/>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1005" name="Google Shape;1005;ge4d7ddac90_0_126"/>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1006" name="Google Shape;1006;ge4d7ddac90_0_126"/>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BOOSTING FOR TS</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TEMPORAL DETOUR</a:t>
            </a:r>
            <a:endParaRPr sz="4000" dirty="0">
              <a:solidFill>
                <a:srgbClr val="000000"/>
              </a:solidFill>
              <a:latin typeface="Calibri"/>
              <a:ea typeface="Calibri"/>
              <a:cs typeface="Calibri"/>
              <a:sym typeface="Calibri"/>
            </a:endParaRPr>
          </a:p>
        </p:txBody>
      </p:sp>
      <p:sp>
        <p:nvSpPr>
          <p:cNvPr id="1007" name="Google Shape;1007;ge4d7ddac90_0_126"/>
          <p:cNvSpPr txBox="1"/>
          <p:nvPr/>
        </p:nvSpPr>
        <p:spPr>
          <a:xfrm>
            <a:off x="992950" y="2003400"/>
            <a:ext cx="6684300" cy="3693319"/>
          </a:xfrm>
          <a:prstGeom prst="rect">
            <a:avLst/>
          </a:prstGeom>
          <a:noFill/>
          <a:ln>
            <a:noFill/>
          </a:ln>
        </p:spPr>
        <p:txBody>
          <a:bodyPr spcFirstLastPara="1" wrap="square" lIns="0" tIns="0" rIns="0" bIns="0" anchor="t" anchorCtr="0">
            <a:spAutoFit/>
          </a:bodyPr>
          <a:lstStyle/>
          <a:p>
            <a:pPr lvl="0"/>
            <a:r>
              <a:rPr lang="en-US" sz="1500" dirty="0">
                <a:solidFill>
                  <a:srgbClr val="262626"/>
                </a:solidFill>
                <a:latin typeface="Calibri"/>
                <a:ea typeface="Calibri"/>
                <a:cs typeface="Calibri"/>
                <a:sym typeface="Calibri"/>
              </a:rPr>
              <a:t>Situations and context change over time, and consequently, the target behavior of ML models as well. This change can be: gradual, cyclical or suddenly</a:t>
            </a:r>
            <a:r>
              <a:rPr lang="es-ES" sz="1500" dirty="0">
                <a:solidFill>
                  <a:srgbClr val="262626"/>
                </a:solidFill>
                <a:latin typeface="Calibri"/>
                <a:ea typeface="Calibri"/>
                <a:cs typeface="Calibri"/>
                <a:sym typeface="Calibri"/>
              </a:rPr>
              <a:t>.</a:t>
            </a:r>
            <a:endParaRPr sz="1500" dirty="0">
              <a:solidFill>
                <a:srgbClr val="262626"/>
              </a:solidFill>
              <a:latin typeface="Calibri"/>
              <a:ea typeface="Calibri"/>
              <a:cs typeface="Calibri"/>
              <a:sym typeface="Calibri"/>
            </a:endParaRPr>
          </a:p>
          <a:p>
            <a:pPr marL="0" marR="0" lvl="0" indent="0" algn="l" rtl="0">
              <a:lnSpc>
                <a:spcPct val="100000"/>
              </a:lnSpc>
              <a:spcBef>
                <a:spcPts val="0"/>
              </a:spcBef>
              <a:spcAft>
                <a:spcPts val="0"/>
              </a:spcAft>
              <a:buNone/>
            </a:pPr>
            <a:endParaRPr sz="1500" dirty="0">
              <a:solidFill>
                <a:srgbClr val="262626"/>
              </a:solidFill>
              <a:latin typeface="Calibri"/>
              <a:ea typeface="Calibri"/>
              <a:cs typeface="Calibri"/>
              <a:sym typeface="Calibri"/>
            </a:endParaRPr>
          </a:p>
          <a:p>
            <a:pPr lvl="0"/>
            <a:r>
              <a:rPr lang="en-US" sz="1500" dirty="0">
                <a:solidFill>
                  <a:srgbClr val="262626"/>
                </a:solidFill>
                <a:latin typeface="Calibri"/>
                <a:ea typeface="Calibri"/>
                <a:cs typeface="Calibri"/>
                <a:sym typeface="Calibri"/>
              </a:rPr>
              <a:t>This becomes especially important when predicting time series. Our model projects information from the past, into the future. As we saw before, train and test data refer to different moments of time, which may not have the same characteristics. 
</a:t>
            </a:r>
            <a:endParaRPr sz="1500" dirty="0">
              <a:solidFill>
                <a:srgbClr val="262626"/>
              </a:solidFill>
              <a:latin typeface="Calibri"/>
              <a:ea typeface="Calibri"/>
              <a:cs typeface="Calibri"/>
              <a:sym typeface="Calibri"/>
            </a:endParaRPr>
          </a:p>
          <a:p>
            <a:pPr lvl="0"/>
            <a:r>
              <a:rPr lang="en-US" sz="1500" dirty="0">
                <a:solidFill>
                  <a:srgbClr val="262626"/>
                </a:solidFill>
                <a:latin typeface="Calibri"/>
                <a:ea typeface="Calibri"/>
                <a:cs typeface="Calibri"/>
                <a:sym typeface="Calibri"/>
              </a:rPr>
              <a:t>In conclusion: the drift will determine the performance of our model. There is no simple solution, but there are ways to detect and combat it:
</a:t>
            </a: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n-US" sz="1500" b="1" dirty="0">
                <a:solidFill>
                  <a:srgbClr val="262626"/>
                </a:solidFill>
                <a:latin typeface="Calibri"/>
                <a:ea typeface="Calibri"/>
                <a:cs typeface="Calibri"/>
                <a:sym typeface="Calibri"/>
              </a:rPr>
              <a:t>Retrain models on a regular basis</a:t>
            </a: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s-ES" sz="1500" b="1" dirty="0" err="1">
                <a:solidFill>
                  <a:srgbClr val="262626"/>
                </a:solidFill>
                <a:latin typeface="Calibri"/>
                <a:ea typeface="Calibri"/>
                <a:cs typeface="Calibri"/>
                <a:sym typeface="Calibri"/>
              </a:rPr>
              <a:t>Drift</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detection</a:t>
            </a:r>
            <a:r>
              <a:rPr lang="es-ES" sz="1500" b="1" dirty="0">
                <a:solidFill>
                  <a:srgbClr val="262626"/>
                </a:solidFill>
                <a:latin typeface="Calibri"/>
                <a:ea typeface="Calibri"/>
                <a:cs typeface="Calibri"/>
                <a:sym typeface="Calibri"/>
              </a:rPr>
              <a:t> test: </a:t>
            </a:r>
            <a:r>
              <a:rPr lang="en-US" sz="1500" dirty="0">
                <a:solidFill>
                  <a:srgbClr val="262626"/>
                </a:solidFill>
                <a:latin typeface="Calibri"/>
                <a:ea typeface="Calibri"/>
                <a:cs typeface="Calibri"/>
                <a:sym typeface="Calibri"/>
              </a:rPr>
              <a:t>Some libraries, such as adrift, make it easier for us to detect drift</a:t>
            </a:r>
            <a:endParaRPr sz="1500" dirty="0">
              <a:solidFill>
                <a:srgbClr val="262626"/>
              </a:solidFill>
              <a:latin typeface="Calibri"/>
              <a:ea typeface="Calibri"/>
              <a:cs typeface="Calibri"/>
              <a:sym typeface="Calibri"/>
            </a:endParaRPr>
          </a:p>
          <a:p>
            <a:pPr marL="457200" lvl="0" indent="-323850">
              <a:buClr>
                <a:srgbClr val="262626"/>
              </a:buClr>
              <a:buSzPts val="1500"/>
              <a:buFont typeface="Calibri"/>
              <a:buChar char="●"/>
            </a:pPr>
            <a:r>
              <a:rPr lang="en-US" sz="1500" b="1" dirty="0">
                <a:solidFill>
                  <a:srgbClr val="262626"/>
                </a:solidFill>
                <a:latin typeface="Calibri"/>
                <a:ea typeface="Calibri"/>
                <a:cs typeface="Calibri"/>
                <a:sym typeface="Calibri"/>
              </a:rPr>
              <a:t>Understand the possible drift, </a:t>
            </a:r>
            <a:r>
              <a:rPr lang="en-US" sz="1500" dirty="0">
                <a:solidFill>
                  <a:srgbClr val="262626"/>
                </a:solidFill>
                <a:latin typeface="Calibri"/>
                <a:ea typeface="Calibri"/>
                <a:cs typeface="Calibri"/>
                <a:sym typeface="Calibri"/>
              </a:rPr>
              <a:t>its causes and its implications</a:t>
            </a:r>
            <a:r>
              <a:rPr lang="en-U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Modifications</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or</a:t>
            </a:r>
            <a:r>
              <a:rPr lang="es-ES" sz="1500" b="1" dirty="0">
                <a:solidFill>
                  <a:srgbClr val="262626"/>
                </a:solidFill>
                <a:latin typeface="Calibri"/>
                <a:ea typeface="Calibri"/>
                <a:cs typeface="Calibri"/>
                <a:sym typeface="Calibri"/>
              </a:rPr>
              <a:t> new </a:t>
            </a:r>
            <a:r>
              <a:rPr lang="es-ES" sz="1500" b="1" dirty="0" err="1">
                <a:solidFill>
                  <a:srgbClr val="262626"/>
                </a:solidFill>
                <a:latin typeface="Calibri"/>
                <a:ea typeface="Calibri"/>
                <a:cs typeface="Calibri"/>
                <a:sym typeface="Calibri"/>
              </a:rPr>
              <a:t>model</a:t>
            </a:r>
            <a:r>
              <a:rPr lang="es-ES" sz="1500" b="1" dirty="0">
                <a:solidFill>
                  <a:srgbClr val="262626"/>
                </a:solidFill>
                <a:latin typeface="Calibri"/>
                <a:ea typeface="Calibri"/>
                <a:cs typeface="Calibri"/>
                <a:sym typeface="Calibri"/>
              </a:rPr>
              <a:t>: </a:t>
            </a:r>
            <a:r>
              <a:rPr lang="en-US" sz="1500" dirty="0">
                <a:solidFill>
                  <a:srgbClr val="262626"/>
                </a:solidFill>
                <a:latin typeface="Calibri"/>
                <a:ea typeface="Calibri"/>
                <a:cs typeface="Calibri"/>
                <a:sym typeface="Calibri"/>
              </a:rPr>
              <a:t>include new variables that may be important in the new context</a:t>
            </a:r>
            <a:endParaRPr sz="1400" b="0" i="0" u="none" strike="noStrike" cap="none" dirty="0">
              <a:solidFill>
                <a:srgbClr val="000000"/>
              </a:solidFill>
              <a:latin typeface="Arial"/>
              <a:ea typeface="Arial"/>
              <a:cs typeface="Arial"/>
              <a:sym typeface="Arial"/>
            </a:endParaRPr>
          </a:p>
        </p:txBody>
      </p:sp>
      <p:pic>
        <p:nvPicPr>
          <p:cNvPr id="1008" name="Google Shape;1008;ge4d7ddac90_0_126"/>
          <p:cNvPicPr preferRelativeResize="0"/>
          <p:nvPr/>
        </p:nvPicPr>
        <p:blipFill>
          <a:blip r:embed="rId5">
            <a:alphaModFix/>
          </a:blip>
          <a:stretch>
            <a:fillRect/>
          </a:stretch>
        </p:blipFill>
        <p:spPr>
          <a:xfrm>
            <a:off x="7661550" y="3925888"/>
            <a:ext cx="3708500" cy="2086049"/>
          </a:xfrm>
          <a:prstGeom prst="rect">
            <a:avLst/>
          </a:prstGeom>
          <a:noFill/>
          <a:ln>
            <a:noFill/>
          </a:ln>
        </p:spPr>
      </p:pic>
      <p:pic>
        <p:nvPicPr>
          <p:cNvPr id="1009" name="Google Shape;1009;ge4d7ddac90_0_126"/>
          <p:cNvPicPr preferRelativeResize="0"/>
          <p:nvPr/>
        </p:nvPicPr>
        <p:blipFill>
          <a:blip r:embed="rId6">
            <a:alphaModFix/>
          </a:blip>
          <a:stretch>
            <a:fillRect/>
          </a:stretch>
        </p:blipFill>
        <p:spPr>
          <a:xfrm>
            <a:off x="7677250" y="2080974"/>
            <a:ext cx="3540396" cy="1805301"/>
          </a:xfrm>
          <a:prstGeom prst="rect">
            <a:avLst/>
          </a:prstGeom>
          <a:noFill/>
          <a:ln>
            <a:noFill/>
          </a:ln>
        </p:spPr>
      </p:pic>
      <p:sp>
        <p:nvSpPr>
          <p:cNvPr id="1010" name="Google Shape;1010;ge4d7ddac90_0_126"/>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lang="es-ES" sz="2000" i="1" u="none" strike="noStrike" cap="none" dirty="0">
              <a:solidFill>
                <a:schemeClr val="lt1"/>
              </a:solidFill>
              <a:latin typeface="Trebuchet MS"/>
              <a:ea typeface="Trebuchet MS"/>
              <a:cs typeface="Trebuchet MS"/>
              <a:sym typeface="Trebuchet MS"/>
            </a:endParaRPr>
          </a:p>
        </p:txBody>
      </p:sp>
      <p:sp>
        <p:nvSpPr>
          <p:cNvPr id="1011" name="Google Shape;1011;ge4d7ddac90_0_126"/>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12" name="Google Shape;1012;ge4d7ddac90_0_126"/>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Google Shape;1017;ge4d7ddac90_0_137"/>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1018" name="Google Shape;1018;ge4d7ddac90_0_137"/>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1019" name="Google Shape;1019;ge4d7ddac90_0_137"/>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lvl="0"/>
            <a:r>
              <a:rPr lang="es-ES" sz="3600" dirty="0">
                <a:latin typeface="Calibri"/>
                <a:ea typeface="Calibri"/>
                <a:cs typeface="Calibri"/>
                <a:sym typeface="Calibri"/>
              </a:rPr>
              <a:t>BOOSTING FOR TS</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INTERPRETABILITY OF TIME</a:t>
            </a:r>
            <a:endParaRPr sz="4000" dirty="0">
              <a:solidFill>
                <a:srgbClr val="000000"/>
              </a:solidFill>
              <a:latin typeface="Calibri"/>
              <a:ea typeface="Calibri"/>
              <a:cs typeface="Calibri"/>
              <a:sym typeface="Calibri"/>
            </a:endParaRPr>
          </a:p>
        </p:txBody>
      </p:sp>
      <p:sp>
        <p:nvSpPr>
          <p:cNvPr id="1020" name="Google Shape;1020;ge4d7ddac90_0_137"/>
          <p:cNvSpPr txBox="1"/>
          <p:nvPr/>
        </p:nvSpPr>
        <p:spPr>
          <a:xfrm>
            <a:off x="1046975" y="2350575"/>
            <a:ext cx="6776400" cy="3708708"/>
          </a:xfrm>
          <a:prstGeom prst="rect">
            <a:avLst/>
          </a:prstGeom>
          <a:noFill/>
          <a:ln>
            <a:noFill/>
          </a:ln>
        </p:spPr>
        <p:txBody>
          <a:bodyPr spcFirstLastPara="1" wrap="square" lIns="0" tIns="0" rIns="0" bIns="0" anchor="t" anchorCtr="0">
            <a:spAutoFit/>
          </a:bodyPr>
          <a:lstStyle/>
          <a:p>
            <a:pPr lvl="0" algn="just"/>
            <a:r>
              <a:rPr lang="en-US" sz="1500" dirty="0">
                <a:solidFill>
                  <a:srgbClr val="262626"/>
                </a:solidFill>
                <a:latin typeface="Calibri"/>
                <a:ea typeface="Calibri"/>
                <a:cs typeface="Calibri"/>
                <a:sym typeface="Calibri"/>
              </a:rPr>
              <a:t>In the past, one of the main objections to ML models was their lack of </a:t>
            </a:r>
            <a:r>
              <a:rPr lang="en-US" sz="1500" b="1" dirty="0">
                <a:solidFill>
                  <a:srgbClr val="262626"/>
                </a:solidFill>
                <a:latin typeface="Calibri"/>
                <a:ea typeface="Calibri"/>
                <a:cs typeface="Calibri"/>
                <a:sym typeface="Calibri"/>
              </a:rPr>
              <a:t>explainability</a:t>
            </a:r>
            <a:r>
              <a:rPr lang="en-US" sz="1500" dirty="0">
                <a:solidFill>
                  <a:srgbClr val="262626"/>
                </a:solidFill>
                <a:latin typeface="Calibri"/>
                <a:ea typeface="Calibri"/>
                <a:cs typeface="Calibri"/>
                <a:sym typeface="Calibri"/>
              </a:rPr>
              <a:t>, as they were considered </a:t>
            </a:r>
            <a:r>
              <a:rPr lang="en-US" sz="1500" b="1" dirty="0">
                <a:solidFill>
                  <a:srgbClr val="262626"/>
                </a:solidFill>
                <a:latin typeface="Calibri"/>
                <a:ea typeface="Calibri"/>
                <a:cs typeface="Calibri"/>
                <a:sym typeface="Calibri"/>
              </a:rPr>
              <a:t>black box models</a:t>
            </a:r>
            <a:r>
              <a:rPr lang="en-US" sz="1500" dirty="0">
                <a:solidFill>
                  <a:srgbClr val="262626"/>
                </a:solidFill>
                <a:latin typeface="Calibri"/>
                <a:ea typeface="Calibri"/>
                <a:cs typeface="Calibri"/>
                <a:sym typeface="Calibri"/>
              </a:rPr>
              <a:t>. In fact, there was some trade off between the </a:t>
            </a:r>
            <a:r>
              <a:rPr lang="en-US" sz="1500" b="1" dirty="0">
                <a:solidFill>
                  <a:srgbClr val="262626"/>
                </a:solidFill>
                <a:latin typeface="Calibri"/>
                <a:ea typeface="Calibri"/>
                <a:cs typeface="Calibri"/>
                <a:sym typeface="Calibri"/>
              </a:rPr>
              <a:t>accuracy and interpretability</a:t>
            </a:r>
            <a:r>
              <a:rPr lang="en-US" sz="1500" dirty="0">
                <a:solidFill>
                  <a:srgbClr val="262626"/>
                </a:solidFill>
                <a:latin typeface="Calibri"/>
                <a:ea typeface="Calibri"/>
                <a:cs typeface="Calibri"/>
                <a:sym typeface="Calibri"/>
              </a:rPr>
              <a:t> of the models.
</a:t>
            </a:r>
            <a:endParaRPr sz="1500" dirty="0">
              <a:solidFill>
                <a:srgbClr val="262626"/>
              </a:solidFill>
              <a:latin typeface="Calibri"/>
              <a:ea typeface="Calibri"/>
              <a:cs typeface="Calibri"/>
              <a:sym typeface="Calibri"/>
            </a:endParaRPr>
          </a:p>
          <a:p>
            <a:pPr lvl="0" algn="just"/>
            <a:r>
              <a:rPr lang="en-US" sz="1500" dirty="0">
                <a:solidFill>
                  <a:srgbClr val="262626"/>
                </a:solidFill>
                <a:latin typeface="Calibri"/>
                <a:ea typeface="Calibri"/>
                <a:cs typeface="Calibri"/>
                <a:sym typeface="Calibri"/>
              </a:rPr>
              <a:t>Today, it has evolved in that aspect and you can better understand the operation of ML models, the results they offer and how the input variables relate to each other. In the case of time series, it has great importance since it allows us to understand the impact of terms
</a:t>
            </a:r>
            <a:endParaRPr sz="1500" dirty="0">
              <a:solidFill>
                <a:srgbClr val="262626"/>
              </a:solidFill>
              <a:latin typeface="Calibri"/>
              <a:ea typeface="Calibri"/>
              <a:cs typeface="Calibri"/>
              <a:sym typeface="Calibri"/>
            </a:endParaRPr>
          </a:p>
          <a:p>
            <a:pPr marL="0" marR="0" lvl="0" indent="0" algn="just" rtl="0">
              <a:lnSpc>
                <a:spcPct val="100000"/>
              </a:lnSpc>
              <a:spcBef>
                <a:spcPts val="0"/>
              </a:spcBef>
              <a:spcAft>
                <a:spcPts val="0"/>
              </a:spcAft>
              <a:buNone/>
            </a:pPr>
            <a:endParaRPr sz="1500" dirty="0">
              <a:solidFill>
                <a:srgbClr val="262626"/>
              </a:solidFill>
              <a:latin typeface="Calibri"/>
              <a:ea typeface="Calibri"/>
              <a:cs typeface="Calibri"/>
              <a:sym typeface="Calibri"/>
            </a:endParaRPr>
          </a:p>
          <a:p>
            <a:pPr marL="457200" lvl="0" indent="-323850" algn="just">
              <a:buClr>
                <a:srgbClr val="262626"/>
              </a:buClr>
              <a:buSzPts val="1500"/>
              <a:buFont typeface="Calibri"/>
              <a:buChar char="●"/>
            </a:pPr>
            <a:r>
              <a:rPr lang="es-ES" sz="1500" b="1" dirty="0" err="1">
                <a:solidFill>
                  <a:srgbClr val="262626"/>
                </a:solidFill>
                <a:latin typeface="Calibri"/>
                <a:ea typeface="Calibri"/>
                <a:cs typeface="Calibri"/>
                <a:sym typeface="Calibri"/>
              </a:rPr>
              <a:t>Classical</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interpretation</a:t>
            </a:r>
            <a:endParaRPr sz="1500" b="1" dirty="0">
              <a:solidFill>
                <a:srgbClr val="262626"/>
              </a:solidFill>
              <a:latin typeface="Calibri"/>
              <a:ea typeface="Calibri"/>
              <a:cs typeface="Calibri"/>
              <a:sym typeface="Calibri"/>
            </a:endParaRPr>
          </a:p>
          <a:p>
            <a:pPr marL="457200" marR="0" lvl="0" indent="0" algn="just" rtl="0">
              <a:lnSpc>
                <a:spcPct val="100000"/>
              </a:lnSpc>
              <a:spcBef>
                <a:spcPts val="0"/>
              </a:spcBef>
              <a:spcAft>
                <a:spcPts val="0"/>
              </a:spcAft>
              <a:buNone/>
            </a:pPr>
            <a:endParaRPr sz="1500" b="1" dirty="0">
              <a:solidFill>
                <a:srgbClr val="262626"/>
              </a:solidFill>
              <a:latin typeface="Calibri"/>
              <a:ea typeface="Calibri"/>
              <a:cs typeface="Calibri"/>
              <a:sym typeface="Calibri"/>
            </a:endParaRPr>
          </a:p>
          <a:p>
            <a:pPr marL="457200" marR="0" lvl="0" indent="-323850" algn="just" rtl="0">
              <a:lnSpc>
                <a:spcPct val="100000"/>
              </a:lnSpc>
              <a:spcBef>
                <a:spcPts val="0"/>
              </a:spcBef>
              <a:spcAft>
                <a:spcPts val="0"/>
              </a:spcAft>
              <a:buClr>
                <a:srgbClr val="262626"/>
              </a:buClr>
              <a:buSzPts val="1500"/>
              <a:buFont typeface="Calibri"/>
              <a:buChar char="●"/>
            </a:pPr>
            <a:r>
              <a:rPr lang="es-ES" sz="1500" b="1" dirty="0" err="1">
                <a:solidFill>
                  <a:srgbClr val="262626"/>
                </a:solidFill>
                <a:latin typeface="Calibri"/>
                <a:ea typeface="Calibri"/>
                <a:cs typeface="Calibri"/>
                <a:sym typeface="Calibri"/>
              </a:rPr>
              <a:t>Shap</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Values</a:t>
            </a:r>
            <a:endParaRPr sz="1500" b="1" dirty="0">
              <a:solidFill>
                <a:srgbClr val="262626"/>
              </a:solidFill>
              <a:latin typeface="Calibri"/>
              <a:ea typeface="Calibri"/>
              <a:cs typeface="Calibri"/>
              <a:sym typeface="Calibri"/>
            </a:endParaRPr>
          </a:p>
          <a:p>
            <a:pPr marL="457200" marR="0" lvl="0" indent="0" algn="just" rtl="0">
              <a:lnSpc>
                <a:spcPct val="100000"/>
              </a:lnSpc>
              <a:spcBef>
                <a:spcPts val="0"/>
              </a:spcBef>
              <a:spcAft>
                <a:spcPts val="0"/>
              </a:spcAft>
              <a:buNone/>
            </a:pPr>
            <a:endParaRPr sz="1500" b="1" dirty="0">
              <a:solidFill>
                <a:srgbClr val="262626"/>
              </a:solidFill>
              <a:latin typeface="Calibri"/>
              <a:ea typeface="Calibri"/>
              <a:cs typeface="Calibri"/>
              <a:sym typeface="Calibri"/>
            </a:endParaRPr>
          </a:p>
          <a:p>
            <a:pPr marL="457200" lvl="0" indent="-323850" algn="just">
              <a:buClr>
                <a:srgbClr val="262626"/>
              </a:buClr>
              <a:buSzPts val="1500"/>
              <a:buFont typeface="Calibri"/>
              <a:buChar char="●"/>
            </a:pPr>
            <a:r>
              <a:rPr lang="es-ES" sz="1500" b="1" dirty="0" err="1">
                <a:solidFill>
                  <a:srgbClr val="262626"/>
                </a:solidFill>
                <a:latin typeface="Calibri"/>
                <a:ea typeface="Calibri"/>
                <a:cs typeface="Calibri"/>
                <a:sym typeface="Calibri"/>
              </a:rPr>
              <a:t>Dashboards</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for</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Automatic</a:t>
            </a:r>
            <a:r>
              <a:rPr lang="es-ES" sz="1500" b="1" dirty="0">
                <a:solidFill>
                  <a:srgbClr val="262626"/>
                </a:solidFill>
                <a:latin typeface="Calibri"/>
                <a:ea typeface="Calibri"/>
                <a:cs typeface="Calibri"/>
                <a:sym typeface="Calibri"/>
              </a:rPr>
              <a:t> </a:t>
            </a:r>
            <a:r>
              <a:rPr lang="es-ES" sz="1500" b="1" dirty="0" err="1">
                <a:solidFill>
                  <a:srgbClr val="262626"/>
                </a:solidFill>
                <a:latin typeface="Calibri"/>
                <a:ea typeface="Calibri"/>
                <a:cs typeface="Calibri"/>
                <a:sym typeface="Calibri"/>
              </a:rPr>
              <a:t>Explanations</a:t>
            </a:r>
            <a:endParaRPr sz="1500" b="1" dirty="0">
              <a:solidFill>
                <a:srgbClr val="262626"/>
              </a:solidFill>
              <a:latin typeface="Calibri"/>
              <a:ea typeface="Calibri"/>
              <a:cs typeface="Calibri"/>
              <a:sym typeface="Calibri"/>
            </a:endParaRPr>
          </a:p>
          <a:p>
            <a:pPr marL="457200" marR="0" lvl="0" indent="0" algn="l" rtl="0">
              <a:lnSpc>
                <a:spcPct val="100000"/>
              </a:lnSpc>
              <a:spcBef>
                <a:spcPts val="0"/>
              </a:spcBef>
              <a:spcAft>
                <a:spcPts val="0"/>
              </a:spcAft>
              <a:buNone/>
            </a:pPr>
            <a:endParaRPr sz="1600" dirty="0">
              <a:solidFill>
                <a:srgbClr val="262626"/>
              </a:solidFill>
              <a:latin typeface="Calibri"/>
              <a:ea typeface="Calibri"/>
              <a:cs typeface="Calibri"/>
              <a:sym typeface="Calibri"/>
            </a:endParaRPr>
          </a:p>
        </p:txBody>
      </p:sp>
      <p:sp>
        <p:nvSpPr>
          <p:cNvPr id="1021" name="Google Shape;1021;ge4d7ddac90_0_137"/>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lang="es-ES" sz="2000" i="1" u="none" strike="noStrike" cap="none" dirty="0">
              <a:solidFill>
                <a:schemeClr val="lt1"/>
              </a:solidFill>
              <a:latin typeface="Trebuchet MS"/>
              <a:ea typeface="Trebuchet MS"/>
              <a:cs typeface="Trebuchet MS"/>
              <a:sym typeface="Trebuchet MS"/>
            </a:endParaRPr>
          </a:p>
        </p:txBody>
      </p:sp>
      <p:sp>
        <p:nvSpPr>
          <p:cNvPr id="1022" name="Google Shape;1022;ge4d7ddac90_0_137"/>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023" name="Google Shape;1023;ge4d7ddac90_0_137"/>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1024" name="Google Shape;1024;ge4d7ddac90_0_137"/>
          <p:cNvPicPr preferRelativeResize="0"/>
          <p:nvPr/>
        </p:nvPicPr>
        <p:blipFill>
          <a:blip r:embed="rId5">
            <a:alphaModFix/>
          </a:blip>
          <a:stretch>
            <a:fillRect/>
          </a:stretch>
        </p:blipFill>
        <p:spPr>
          <a:xfrm>
            <a:off x="8354100" y="4555575"/>
            <a:ext cx="3258175" cy="1713175"/>
          </a:xfrm>
          <a:prstGeom prst="rect">
            <a:avLst/>
          </a:prstGeom>
          <a:noFill/>
          <a:ln>
            <a:noFill/>
          </a:ln>
        </p:spPr>
      </p:pic>
      <p:pic>
        <p:nvPicPr>
          <p:cNvPr id="1025" name="Google Shape;1025;ge4d7ddac90_0_137"/>
          <p:cNvPicPr preferRelativeResize="0"/>
          <p:nvPr/>
        </p:nvPicPr>
        <p:blipFill>
          <a:blip r:embed="rId6">
            <a:alphaModFix/>
          </a:blip>
          <a:stretch>
            <a:fillRect/>
          </a:stretch>
        </p:blipFill>
        <p:spPr>
          <a:xfrm>
            <a:off x="8433438" y="2279550"/>
            <a:ext cx="3099475" cy="20015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pic>
        <p:nvPicPr>
          <p:cNvPr id="1030" name="Google Shape;1030;ge4d7ddac90_0_149"/>
          <p:cNvPicPr preferRelativeResize="0"/>
          <p:nvPr/>
        </p:nvPicPr>
        <p:blipFill rotWithShape="1">
          <a:blip r:embed="rId3">
            <a:alphaModFix/>
          </a:blip>
          <a:srcRect t="36028"/>
          <a:stretch/>
        </p:blipFill>
        <p:spPr>
          <a:xfrm>
            <a:off x="0" y="0"/>
            <a:ext cx="5512363" cy="729842"/>
          </a:xfrm>
          <a:prstGeom prst="rect">
            <a:avLst/>
          </a:prstGeom>
          <a:noFill/>
          <a:ln>
            <a:noFill/>
          </a:ln>
        </p:spPr>
      </p:pic>
      <p:pic>
        <p:nvPicPr>
          <p:cNvPr id="1031" name="Google Shape;1031;ge4d7ddac90_0_149"/>
          <p:cNvPicPr preferRelativeResize="0"/>
          <p:nvPr/>
        </p:nvPicPr>
        <p:blipFill rotWithShape="1">
          <a:blip r:embed="rId4">
            <a:alphaModFix/>
          </a:blip>
          <a:srcRect/>
          <a:stretch/>
        </p:blipFill>
        <p:spPr>
          <a:xfrm>
            <a:off x="10362465" y="152518"/>
            <a:ext cx="1597404" cy="479221"/>
          </a:xfrm>
          <a:prstGeom prst="rect">
            <a:avLst/>
          </a:prstGeom>
          <a:noFill/>
          <a:ln>
            <a:noFill/>
          </a:ln>
        </p:spPr>
      </p:pic>
      <p:sp>
        <p:nvSpPr>
          <p:cNvPr id="1032" name="Google Shape;1032;ge4d7ddac90_0_149"/>
          <p:cNvSpPr txBox="1"/>
          <p:nvPr/>
        </p:nvSpPr>
        <p:spPr>
          <a:xfrm>
            <a:off x="991150" y="1732700"/>
            <a:ext cx="9669000" cy="44319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dirty="0">
                <a:solidFill>
                  <a:schemeClr val="lt1"/>
                </a:solidFill>
                <a:latin typeface="Calibri"/>
                <a:ea typeface="Calibri"/>
                <a:cs typeface="Calibri"/>
                <a:sym typeface="Calibri"/>
              </a:rPr>
              <a:t>Estudiar estas series es muy útil para familiarizarse con </a:t>
            </a:r>
            <a:r>
              <a:rPr lang="es-ES" sz="1800" b="1" dirty="0">
                <a:solidFill>
                  <a:schemeClr val="lt1"/>
                </a:solidFill>
                <a:latin typeface="Calibri"/>
                <a:ea typeface="Calibri"/>
                <a:cs typeface="Calibri"/>
                <a:sym typeface="Calibri"/>
              </a:rPr>
              <a:t>muchos conceptos (</a:t>
            </a:r>
            <a:r>
              <a:rPr lang="es-ES" sz="1800" b="1" dirty="0" err="1">
                <a:solidFill>
                  <a:schemeClr val="lt1"/>
                </a:solidFill>
                <a:latin typeface="Calibri"/>
                <a:ea typeface="Calibri"/>
                <a:cs typeface="Calibri"/>
                <a:sym typeface="Calibri"/>
              </a:rPr>
              <a:t>lags</a:t>
            </a:r>
            <a:r>
              <a:rPr lang="es-ES" sz="1800" b="1" dirty="0">
                <a:solidFill>
                  <a:schemeClr val="lt1"/>
                </a:solidFill>
                <a:latin typeface="Calibri"/>
                <a:ea typeface="Calibri"/>
                <a:cs typeface="Calibri"/>
                <a:sym typeface="Calibri"/>
              </a:rPr>
              <a:t>, serias auto</a:t>
            </a:r>
            <a:endParaRPr dirty="0">
              <a:solidFill>
                <a:srgbClr val="888888"/>
              </a:solidFill>
            </a:endParaRPr>
          </a:p>
          <a:p>
            <a:pPr marL="0" lvl="0" indent="0" algn="l" rtl="0">
              <a:spcBef>
                <a:spcPts val="0"/>
              </a:spcBef>
              <a:spcAft>
                <a:spcPts val="0"/>
              </a:spcAft>
              <a:buNone/>
            </a:pPr>
            <a:endParaRPr sz="1800" dirty="0">
              <a:solidFill>
                <a:srgbClr val="888888"/>
              </a:solidFill>
              <a:latin typeface="Calibri"/>
              <a:ea typeface="Calibri"/>
              <a:cs typeface="Calibri"/>
              <a:sym typeface="Calibri"/>
            </a:endParaRPr>
          </a:p>
          <a:p>
            <a:pPr lvl="0"/>
            <a:r>
              <a:rPr lang="en-US" sz="1600" dirty="0">
                <a:solidFill>
                  <a:srgbClr val="888888"/>
                </a:solidFill>
                <a:latin typeface="Calibri"/>
                <a:ea typeface="Calibri"/>
                <a:cs typeface="Calibri"/>
                <a:sym typeface="Calibri"/>
              </a:rPr>
              <a:t>Although boosting models are very popular for time series prediction for their efficiency, easy usability and performance, certain aspects must be taken into account for their application.
</a:t>
            </a:r>
            <a:endParaRPr sz="1600" dirty="0">
              <a:solidFill>
                <a:srgbClr val="888888"/>
              </a:solidFill>
              <a:latin typeface="Calibri"/>
              <a:ea typeface="Calibri"/>
              <a:cs typeface="Calibri"/>
              <a:sym typeface="Calibri"/>
            </a:endParaRPr>
          </a:p>
          <a:p>
            <a:pPr lvl="0"/>
            <a:r>
              <a:rPr lang="en-US" sz="1600" dirty="0">
                <a:solidFill>
                  <a:srgbClr val="888888"/>
                </a:solidFill>
                <a:latin typeface="Calibri"/>
                <a:ea typeface="Calibri"/>
                <a:cs typeface="Calibri"/>
                <a:sym typeface="Calibri"/>
              </a:rPr>
              <a:t>The main one is that they do not capture trends towards the future (e.g. a straight line). Boosting models capture trends from the past and represent them in the future, but they do not correctly predict the values of the inputs that are not in the inputs in the training phase.
</a:t>
            </a:r>
            <a:endParaRPr sz="1600" dirty="0">
              <a:solidFill>
                <a:srgbClr val="888888"/>
              </a:solidFill>
              <a:latin typeface="Calibri"/>
              <a:ea typeface="Calibri"/>
              <a:cs typeface="Calibri"/>
              <a:sym typeface="Calibri"/>
            </a:endParaRPr>
          </a:p>
          <a:p>
            <a:pPr lvl="0"/>
            <a:r>
              <a:rPr lang="en-US" sz="1600" dirty="0">
                <a:solidFill>
                  <a:srgbClr val="888888"/>
                </a:solidFill>
                <a:latin typeface="Calibri"/>
                <a:ea typeface="Calibri"/>
                <a:cs typeface="Calibri"/>
                <a:sym typeface="Calibri"/>
              </a:rPr>
              <a:t>Therefore, boosting models are very efficient when looking for a relatively close value, and lose meaning at the moment when long-term trends begin to be important. This contrasts with parametric regressors (such as linear regression), which actually look for the best parameters of a hyperplane (straight line if any) to fit their data. Linear regression looks at data as a straight line with a certain slope (and an interception).
</a:t>
            </a:r>
            <a:endParaRPr sz="1600" dirty="0">
              <a:solidFill>
                <a:srgbClr val="888888"/>
              </a:solidFill>
              <a:latin typeface="Calibri"/>
              <a:ea typeface="Calibri"/>
              <a:cs typeface="Calibri"/>
              <a:sym typeface="Calibri"/>
            </a:endParaRPr>
          </a:p>
          <a:p>
            <a:pPr lvl="0"/>
            <a:r>
              <a:rPr lang="en-US" sz="1600" dirty="0">
                <a:solidFill>
                  <a:srgbClr val="888888"/>
                </a:solidFill>
                <a:latin typeface="Calibri"/>
                <a:ea typeface="Calibri"/>
                <a:cs typeface="Calibri"/>
                <a:sym typeface="Calibri"/>
              </a:rPr>
              <a:t>There are methods that allow us to calculate that. You can change the base learner of your XG Boost model to a GLM (generalized linear model) by adding "booster": "</a:t>
            </a:r>
            <a:r>
              <a:rPr lang="en-US" sz="1600" dirty="0" err="1">
                <a:solidFill>
                  <a:srgbClr val="888888"/>
                </a:solidFill>
                <a:latin typeface="Calibri"/>
                <a:ea typeface="Calibri"/>
                <a:cs typeface="Calibri"/>
                <a:sym typeface="Calibri"/>
              </a:rPr>
              <a:t>gblinear</a:t>
            </a:r>
            <a:r>
              <a:rPr lang="en-US" sz="1600" dirty="0">
                <a:solidFill>
                  <a:srgbClr val="888888"/>
                </a:solidFill>
                <a:latin typeface="Calibri"/>
                <a:ea typeface="Calibri"/>
                <a:cs typeface="Calibri"/>
                <a:sym typeface="Calibri"/>
              </a:rPr>
              <a:t>" to the parameters of your model.
</a:t>
            </a:r>
            <a:endParaRPr sz="1600" dirty="0">
              <a:solidFill>
                <a:srgbClr val="888888"/>
              </a:solidFill>
              <a:latin typeface="Calibri"/>
              <a:ea typeface="Calibri"/>
              <a:cs typeface="Calibri"/>
              <a:sym typeface="Calibri"/>
            </a:endParaRPr>
          </a:p>
        </p:txBody>
      </p:sp>
      <p:sp>
        <p:nvSpPr>
          <p:cNvPr id="1033" name="Google Shape;1033;ge4d7ddac90_0_149"/>
          <p:cNvSpPr txBox="1"/>
          <p:nvPr/>
        </p:nvSpPr>
        <p:spPr>
          <a:xfrm>
            <a:off x="1207950" y="1178603"/>
            <a:ext cx="10807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s-ES" sz="3600" dirty="0">
                <a:latin typeface="Calibri"/>
                <a:ea typeface="Calibri"/>
                <a:cs typeface="Calibri"/>
                <a:sym typeface="Calibri"/>
              </a:rPr>
              <a:t>BOOSTING PS:</a:t>
            </a:r>
            <a:r>
              <a:rPr lang="es-ES" sz="3600" dirty="0">
                <a:solidFill>
                  <a:srgbClr val="000000"/>
                </a:solidFill>
                <a:latin typeface="Calibri"/>
                <a:ea typeface="Calibri"/>
                <a:cs typeface="Calibri"/>
                <a:sym typeface="Calibri"/>
              </a:rPr>
              <a:t> </a:t>
            </a:r>
            <a:r>
              <a:rPr lang="es-ES" sz="3600" b="1" dirty="0">
                <a:latin typeface="Calibri"/>
                <a:ea typeface="Calibri"/>
                <a:cs typeface="Calibri"/>
                <a:sym typeface="Calibri"/>
              </a:rPr>
              <a:t>DISCLAIMER</a:t>
            </a:r>
            <a:r>
              <a:rPr lang="es-ES" sz="3600" b="1" dirty="0">
                <a:solidFill>
                  <a:srgbClr val="FF0000"/>
                </a:solidFill>
                <a:latin typeface="Calibri"/>
                <a:ea typeface="Calibri"/>
                <a:cs typeface="Calibri"/>
                <a:sym typeface="Calibri"/>
              </a:rPr>
              <a:t>!!</a:t>
            </a:r>
            <a:endParaRPr sz="4000" dirty="0">
              <a:solidFill>
                <a:srgbClr val="FF0000"/>
              </a:solidFill>
              <a:latin typeface="Calibri"/>
              <a:ea typeface="Calibri"/>
              <a:cs typeface="Calibri"/>
              <a:sym typeface="Calibri"/>
            </a:endParaRPr>
          </a:p>
        </p:txBody>
      </p:sp>
      <p:sp>
        <p:nvSpPr>
          <p:cNvPr id="1034" name="Google Shape;1034;ge4d7ddac90_0_149"/>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035" name="Google Shape;1035;ge4d7ddac90_0_149"/>
          <p:cNvSpPr txBox="1"/>
          <p:nvPr/>
        </p:nvSpPr>
        <p:spPr>
          <a:xfrm>
            <a:off x="188050" y="-51350"/>
            <a:ext cx="47739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1800" i="1" dirty="0">
                <a:solidFill>
                  <a:schemeClr val="lt1"/>
                </a:solidFill>
                <a:latin typeface="Trebuchet MS"/>
                <a:ea typeface="Trebuchet MS"/>
                <a:cs typeface="Trebuchet MS"/>
                <a:sym typeface="Trebuchet MS"/>
              </a:rPr>
              <a:t>TIME SERIES WITH ML</a:t>
            </a:r>
            <a:endParaRPr lang="es-ES" sz="2000" i="1" u="none" strike="noStrike" cap="none" dirty="0">
              <a:solidFill>
                <a:schemeClr val="lt1"/>
              </a:solidFill>
              <a:latin typeface="Trebuchet MS"/>
              <a:ea typeface="Trebuchet MS"/>
              <a:cs typeface="Trebuchet MS"/>
              <a:sym typeface="Trebuchet MS"/>
            </a:endParaRPr>
          </a:p>
        </p:txBody>
      </p:sp>
      <p:sp>
        <p:nvSpPr>
          <p:cNvPr id="1036" name="Google Shape;1036;ge4d7ddac90_0_149"/>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sp>
        <p:nvSpPr>
          <p:cNvPr id="1037" name="Google Shape;1037;ge4d7ddac90_0_149"/>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ge4d7ddac90_0_160"/>
          <p:cNvPicPr preferRelativeResize="0"/>
          <p:nvPr/>
        </p:nvPicPr>
        <p:blipFill rotWithShape="1">
          <a:blip r:embed="rId3">
            <a:alphaModFix/>
          </a:blip>
          <a:srcRect b="10112"/>
          <a:stretch/>
        </p:blipFill>
        <p:spPr>
          <a:xfrm>
            <a:off x="0" y="0"/>
            <a:ext cx="12192000" cy="6849534"/>
          </a:xfrm>
          <a:prstGeom prst="rect">
            <a:avLst/>
          </a:prstGeom>
          <a:noFill/>
          <a:ln>
            <a:noFill/>
          </a:ln>
        </p:spPr>
      </p:pic>
      <p:pic>
        <p:nvPicPr>
          <p:cNvPr id="1043" name="Google Shape;1043;ge4d7ddac90_0_160"/>
          <p:cNvPicPr preferRelativeResize="0">
            <a:picLocks noGrp="1"/>
          </p:cNvPicPr>
          <p:nvPr>
            <p:ph type="body" idx="1"/>
          </p:nvPr>
        </p:nvPicPr>
        <p:blipFill rotWithShape="1">
          <a:blip r:embed="rId4">
            <a:alphaModFix/>
          </a:blip>
          <a:srcRect/>
          <a:stretch/>
        </p:blipFill>
        <p:spPr>
          <a:xfrm>
            <a:off x="0" y="0"/>
            <a:ext cx="12195900" cy="6858000"/>
          </a:xfrm>
          <a:prstGeom prst="rect">
            <a:avLst/>
          </a:prstGeom>
          <a:noFill/>
          <a:ln>
            <a:noFill/>
          </a:ln>
        </p:spPr>
      </p:pic>
      <p:sp>
        <p:nvSpPr>
          <p:cNvPr id="1044" name="Google Shape;1044;ge4d7ddac90_0_160"/>
          <p:cNvSpPr txBox="1"/>
          <p:nvPr/>
        </p:nvSpPr>
        <p:spPr>
          <a:xfrm>
            <a:off x="2929939" y="1150657"/>
            <a:ext cx="6336000" cy="31700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s-ES" sz="10000" i="0" u="none" strike="noStrike" cap="none" dirty="0" err="1">
                <a:solidFill>
                  <a:schemeClr val="lt1"/>
                </a:solidFill>
                <a:latin typeface="Comic Sans MS"/>
                <a:ea typeface="Comic Sans MS"/>
                <a:cs typeface="Comic Sans MS"/>
                <a:sym typeface="Comic Sans MS"/>
              </a:rPr>
              <a:t>T</a:t>
            </a:r>
            <a:r>
              <a:rPr lang="es-ES" sz="10000" i="0" u="none" strike="noStrike" cap="none" dirty="0" err="1">
                <a:solidFill>
                  <a:schemeClr val="lt1"/>
                </a:solidFill>
                <a:latin typeface="Spectral"/>
                <a:ea typeface="Spectral"/>
                <a:cs typeface="Spectral"/>
                <a:sym typeface="Spectral"/>
              </a:rPr>
              <a:t>h</a:t>
            </a:r>
            <a:r>
              <a:rPr lang="es-ES" sz="10000" i="0" u="none" strike="noStrike" cap="none" dirty="0" err="1">
                <a:solidFill>
                  <a:schemeClr val="lt1"/>
                </a:solidFill>
                <a:latin typeface="Impact"/>
                <a:ea typeface="Impact"/>
                <a:cs typeface="Impact"/>
                <a:sym typeface="Impact"/>
              </a:rPr>
              <a:t>a</a:t>
            </a:r>
            <a:r>
              <a:rPr lang="es-ES" sz="10000" i="0" u="none" strike="noStrike" cap="none" dirty="0" err="1">
                <a:solidFill>
                  <a:schemeClr val="lt1"/>
                </a:solidFill>
                <a:latin typeface="Pacifico"/>
                <a:ea typeface="Pacifico"/>
                <a:cs typeface="Pacifico"/>
                <a:sym typeface="Pacifico"/>
              </a:rPr>
              <a:t>n</a:t>
            </a:r>
            <a:r>
              <a:rPr lang="es-ES" sz="10000" i="0" u="none" strike="noStrike" cap="none" dirty="0" err="1">
                <a:solidFill>
                  <a:schemeClr val="lt1"/>
                </a:solidFill>
                <a:latin typeface="Playfair Display"/>
                <a:ea typeface="Playfair Display"/>
                <a:cs typeface="Playfair Display"/>
                <a:sym typeface="Playfair Display"/>
              </a:rPr>
              <a:t>k</a:t>
            </a:r>
            <a:r>
              <a:rPr lang="es-ES" sz="10400" i="0" u="none" strike="noStrike" cap="none" dirty="0" err="1">
                <a:solidFill>
                  <a:schemeClr val="lt1"/>
                </a:solidFill>
                <a:latin typeface="Courier New"/>
                <a:ea typeface="Courier New"/>
                <a:cs typeface="Courier New"/>
                <a:sym typeface="Courier New"/>
              </a:rPr>
              <a:t>s</a:t>
            </a:r>
            <a:r>
              <a:rPr lang="es-ES" sz="20000" b="0" i="0" u="none" strike="noStrike" cap="none" dirty="0">
                <a:solidFill>
                  <a:schemeClr val="lt1"/>
                </a:solidFill>
                <a:latin typeface="Quattrocento Sans"/>
                <a:ea typeface="Quattrocento Sans"/>
                <a:cs typeface="Quattrocento Sans"/>
                <a:sym typeface="Quattrocento Sans"/>
              </a:rPr>
              <a:t>!</a:t>
            </a:r>
            <a:endParaRPr sz="20000" b="0" i="0" u="none" strike="noStrike" cap="none" dirty="0">
              <a:solidFill>
                <a:schemeClr val="lt1"/>
              </a:solidFill>
              <a:latin typeface="Quattrocento Sans"/>
              <a:ea typeface="Quattrocento Sans"/>
              <a:cs typeface="Quattrocento Sans"/>
              <a:sym typeface="Quattrocento Sans"/>
            </a:endParaRPr>
          </a:p>
        </p:txBody>
      </p:sp>
      <p:pic>
        <p:nvPicPr>
          <p:cNvPr id="1045" name="Google Shape;1045;ge4d7ddac90_0_160"/>
          <p:cNvPicPr preferRelativeResize="0"/>
          <p:nvPr/>
        </p:nvPicPr>
        <p:blipFill rotWithShape="1">
          <a:blip r:embed="rId5">
            <a:alphaModFix/>
          </a:blip>
          <a:srcRect/>
          <a:stretch/>
        </p:blipFill>
        <p:spPr>
          <a:xfrm>
            <a:off x="190450" y="6209761"/>
            <a:ext cx="1437014" cy="4311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ge0e5efc294_0_469"/>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213" name="Google Shape;213;ge0e5efc294_0_469"/>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214" name="Google Shape;214;ge0e5efc294_0_469"/>
          <p:cNvSpPr txBox="1"/>
          <p:nvPr/>
        </p:nvSpPr>
        <p:spPr>
          <a:xfrm>
            <a:off x="1200970" y="1195612"/>
            <a:ext cx="11281800" cy="553998"/>
          </a:xfrm>
          <a:prstGeom prst="rect">
            <a:avLst/>
          </a:prstGeom>
          <a:noFill/>
          <a:ln>
            <a:noFill/>
          </a:ln>
        </p:spPr>
        <p:txBody>
          <a:bodyPr spcFirstLastPara="1" wrap="square" lIns="0" tIns="0" rIns="0" bIns="0" anchor="t" anchorCtr="0">
            <a:spAutoFit/>
          </a:bodyPr>
          <a:lstStyle/>
          <a:p>
            <a:pPr lvl="0">
              <a:buSzPts val="3600"/>
            </a:pPr>
            <a:r>
              <a:rPr lang="en-US" sz="3600" dirty="0">
                <a:latin typeface="Calibri"/>
                <a:ea typeface="Calibri"/>
                <a:cs typeface="Calibri"/>
                <a:sym typeface="Calibri"/>
              </a:rPr>
              <a:t>INTRODUCTION: </a:t>
            </a:r>
            <a:r>
              <a:rPr lang="en-US" sz="3600" b="1" dirty="0">
                <a:latin typeface="Calibri"/>
                <a:ea typeface="Calibri"/>
                <a:cs typeface="Calibri"/>
                <a:sym typeface="Calibri"/>
              </a:rPr>
              <a:t>TIME IN DATA SCIENCE</a:t>
            </a:r>
            <a:endParaRPr sz="4000" b="1" i="0" u="none" strike="noStrike" cap="none" dirty="0">
              <a:solidFill>
                <a:srgbClr val="000000"/>
              </a:solidFill>
              <a:latin typeface="Calibri"/>
              <a:ea typeface="Calibri"/>
              <a:cs typeface="Calibri"/>
              <a:sym typeface="Calibri"/>
            </a:endParaRPr>
          </a:p>
        </p:txBody>
      </p:sp>
      <p:sp>
        <p:nvSpPr>
          <p:cNvPr id="215" name="Google Shape;215;ge0e5efc294_0_469"/>
          <p:cNvSpPr/>
          <p:nvPr/>
        </p:nvSpPr>
        <p:spPr>
          <a:xfrm>
            <a:off x="1200970" y="17496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6" name="Google Shape;216;ge0e5efc294_0_469"/>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217" name="Google Shape;217;ge0e5efc294_0_469"/>
          <p:cNvPicPr preferRelativeResize="0"/>
          <p:nvPr/>
        </p:nvPicPr>
        <p:blipFill rotWithShape="1">
          <a:blip r:embed="rId5">
            <a:alphaModFix/>
          </a:blip>
          <a:srcRect/>
          <a:stretch/>
        </p:blipFill>
        <p:spPr>
          <a:xfrm>
            <a:off x="912600" y="2518525"/>
            <a:ext cx="2772298" cy="2821900"/>
          </a:xfrm>
          <a:prstGeom prst="rect">
            <a:avLst/>
          </a:prstGeom>
          <a:noFill/>
          <a:ln>
            <a:noFill/>
          </a:ln>
        </p:spPr>
      </p:pic>
      <p:sp>
        <p:nvSpPr>
          <p:cNvPr id="218" name="Google Shape;218;ge0e5efc294_0_469"/>
          <p:cNvSpPr txBox="1"/>
          <p:nvPr/>
        </p:nvSpPr>
        <p:spPr>
          <a:xfrm>
            <a:off x="5015925" y="2594725"/>
            <a:ext cx="6470700" cy="230829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4000"/>
              <a:buFont typeface="Arial"/>
              <a:buNone/>
            </a:pPr>
            <a:r>
              <a:rPr lang="es-ES" sz="4000" b="1" i="0" u="none" strike="noStrike" cap="none" dirty="0">
                <a:solidFill>
                  <a:srgbClr val="262626"/>
                </a:solidFill>
                <a:highlight>
                  <a:srgbClr val="FFC000"/>
                </a:highlight>
                <a:latin typeface="Calibri"/>
                <a:ea typeface="Calibri"/>
                <a:cs typeface="Calibri"/>
                <a:sym typeface="Calibri"/>
              </a:rPr>
              <a:t>‘Time </a:t>
            </a:r>
            <a:r>
              <a:rPr lang="es-ES" sz="4000" b="1" i="0" u="none" strike="noStrike" cap="none" dirty="0" err="1">
                <a:solidFill>
                  <a:srgbClr val="262626"/>
                </a:solidFill>
                <a:highlight>
                  <a:srgbClr val="FFC000"/>
                </a:highlight>
                <a:latin typeface="Calibri"/>
                <a:ea typeface="Calibri"/>
                <a:cs typeface="Calibri"/>
                <a:sym typeface="Calibri"/>
              </a:rPr>
              <a:t>is</a:t>
            </a:r>
            <a:r>
              <a:rPr lang="es-ES" sz="4000" b="1" i="0" u="none" strike="noStrike" cap="none" dirty="0">
                <a:solidFill>
                  <a:srgbClr val="262626"/>
                </a:solidFill>
                <a:highlight>
                  <a:srgbClr val="FFC000"/>
                </a:highlight>
                <a:latin typeface="Calibri"/>
                <a:ea typeface="Calibri"/>
                <a:cs typeface="Calibri"/>
                <a:sym typeface="Calibri"/>
              </a:rPr>
              <a:t> </a:t>
            </a:r>
            <a:r>
              <a:rPr lang="es-ES" sz="4000" b="1" i="0" u="none" strike="noStrike" cap="none" dirty="0" err="1">
                <a:solidFill>
                  <a:srgbClr val="262626"/>
                </a:solidFill>
                <a:highlight>
                  <a:srgbClr val="FFC000"/>
                </a:highlight>
                <a:latin typeface="Calibri"/>
                <a:ea typeface="Calibri"/>
                <a:cs typeface="Calibri"/>
                <a:sym typeface="Calibri"/>
              </a:rPr>
              <a:t>what</a:t>
            </a:r>
            <a:r>
              <a:rPr lang="es-ES" sz="4000" b="1" i="0" u="none" strike="noStrike" cap="none" dirty="0">
                <a:solidFill>
                  <a:srgbClr val="262626"/>
                </a:solidFill>
                <a:highlight>
                  <a:srgbClr val="FFC000"/>
                </a:highlight>
                <a:latin typeface="Calibri"/>
                <a:ea typeface="Calibri"/>
                <a:cs typeface="Calibri"/>
                <a:sym typeface="Calibri"/>
              </a:rPr>
              <a:t> </a:t>
            </a:r>
            <a:r>
              <a:rPr lang="es-ES" sz="4000" b="1" i="0" u="none" strike="noStrike" cap="none" dirty="0" err="1">
                <a:solidFill>
                  <a:srgbClr val="262626"/>
                </a:solidFill>
                <a:highlight>
                  <a:srgbClr val="FFC000"/>
                </a:highlight>
                <a:latin typeface="Calibri"/>
                <a:ea typeface="Calibri"/>
                <a:cs typeface="Calibri"/>
                <a:sym typeface="Calibri"/>
              </a:rPr>
              <a:t>we</a:t>
            </a:r>
            <a:r>
              <a:rPr lang="es-ES" sz="4000" b="1" i="0" u="none" strike="noStrike" cap="none" dirty="0">
                <a:solidFill>
                  <a:srgbClr val="262626"/>
                </a:solidFill>
                <a:highlight>
                  <a:srgbClr val="FFC000"/>
                </a:highlight>
                <a:latin typeface="Calibri"/>
                <a:ea typeface="Calibri"/>
                <a:cs typeface="Calibri"/>
                <a:sym typeface="Calibri"/>
              </a:rPr>
              <a:t> </a:t>
            </a:r>
            <a:r>
              <a:rPr lang="es-ES" sz="4000" b="1" i="0" u="none" strike="noStrike" cap="none" dirty="0" err="1">
                <a:solidFill>
                  <a:srgbClr val="262626"/>
                </a:solidFill>
                <a:highlight>
                  <a:srgbClr val="FFC000"/>
                </a:highlight>
                <a:latin typeface="Calibri"/>
                <a:ea typeface="Calibri"/>
                <a:cs typeface="Calibri"/>
                <a:sym typeface="Calibri"/>
              </a:rPr>
              <a:t>want</a:t>
            </a:r>
            <a:r>
              <a:rPr lang="es-ES" sz="4000" b="1" i="0" u="none" strike="noStrike" cap="none" dirty="0">
                <a:solidFill>
                  <a:srgbClr val="262626"/>
                </a:solidFill>
                <a:highlight>
                  <a:srgbClr val="FFC000"/>
                </a:highlight>
                <a:latin typeface="Calibri"/>
                <a:ea typeface="Calibri"/>
                <a:cs typeface="Calibri"/>
                <a:sym typeface="Calibri"/>
              </a:rPr>
              <a:t> </a:t>
            </a:r>
            <a:r>
              <a:rPr lang="es-ES" sz="4000" b="1" i="0" u="none" strike="noStrike" cap="none" dirty="0" err="1">
                <a:solidFill>
                  <a:srgbClr val="262626"/>
                </a:solidFill>
                <a:highlight>
                  <a:srgbClr val="FFC000"/>
                </a:highlight>
                <a:latin typeface="Calibri"/>
                <a:ea typeface="Calibri"/>
                <a:cs typeface="Calibri"/>
                <a:sym typeface="Calibri"/>
              </a:rPr>
              <a:t>the</a:t>
            </a:r>
            <a:r>
              <a:rPr lang="es-ES" sz="4000" b="1" i="0" u="none" strike="noStrike" cap="none" dirty="0">
                <a:solidFill>
                  <a:srgbClr val="262626"/>
                </a:solidFill>
                <a:highlight>
                  <a:srgbClr val="FFC000"/>
                </a:highlight>
                <a:latin typeface="Calibri"/>
                <a:ea typeface="Calibri"/>
                <a:cs typeface="Calibri"/>
                <a:sym typeface="Calibri"/>
              </a:rPr>
              <a:t> </a:t>
            </a:r>
            <a:r>
              <a:rPr lang="es-ES" sz="4000" b="1" i="0" u="none" strike="noStrike" cap="none" dirty="0" err="1">
                <a:solidFill>
                  <a:srgbClr val="262626"/>
                </a:solidFill>
                <a:highlight>
                  <a:srgbClr val="FFC000"/>
                </a:highlight>
                <a:latin typeface="Calibri"/>
                <a:ea typeface="Calibri"/>
                <a:cs typeface="Calibri"/>
                <a:sym typeface="Calibri"/>
              </a:rPr>
              <a:t>most</a:t>
            </a:r>
            <a:r>
              <a:rPr lang="es-ES" sz="4000" b="1" dirty="0">
                <a:solidFill>
                  <a:srgbClr val="262626"/>
                </a:solidFill>
                <a:highlight>
                  <a:srgbClr val="FFC000"/>
                </a:highlight>
                <a:latin typeface="Calibri"/>
                <a:ea typeface="Calibri"/>
                <a:cs typeface="Calibri"/>
                <a:sym typeface="Calibri"/>
              </a:rPr>
              <a:t> and </a:t>
            </a:r>
            <a:r>
              <a:rPr lang="es-ES" sz="4000" b="1" dirty="0" err="1">
                <a:solidFill>
                  <a:srgbClr val="262626"/>
                </a:solidFill>
                <a:highlight>
                  <a:srgbClr val="FFC000"/>
                </a:highlight>
                <a:latin typeface="Calibri"/>
                <a:ea typeface="Calibri"/>
                <a:cs typeface="Calibri"/>
                <a:sym typeface="Calibri"/>
              </a:rPr>
              <a:t>what</a:t>
            </a:r>
            <a:r>
              <a:rPr lang="es-ES" sz="4000" b="1" dirty="0">
                <a:solidFill>
                  <a:srgbClr val="262626"/>
                </a:solidFill>
                <a:highlight>
                  <a:srgbClr val="FFC000"/>
                </a:highlight>
                <a:latin typeface="Calibri"/>
                <a:ea typeface="Calibri"/>
                <a:cs typeface="Calibri"/>
                <a:sym typeface="Calibri"/>
              </a:rPr>
              <a:t> </a:t>
            </a:r>
            <a:r>
              <a:rPr lang="es-ES" sz="4000" b="1" dirty="0" err="1">
                <a:solidFill>
                  <a:srgbClr val="262626"/>
                </a:solidFill>
                <a:highlight>
                  <a:srgbClr val="FFC000"/>
                </a:highlight>
                <a:latin typeface="Calibri"/>
                <a:ea typeface="Calibri"/>
                <a:cs typeface="Calibri"/>
                <a:sym typeface="Calibri"/>
              </a:rPr>
              <a:t>we</a:t>
            </a:r>
            <a:r>
              <a:rPr lang="es-ES" sz="4000" b="1" dirty="0">
                <a:solidFill>
                  <a:srgbClr val="262626"/>
                </a:solidFill>
                <a:highlight>
                  <a:srgbClr val="FFC000"/>
                </a:highlight>
                <a:latin typeface="Calibri"/>
                <a:ea typeface="Calibri"/>
                <a:cs typeface="Calibri"/>
                <a:sym typeface="Calibri"/>
              </a:rPr>
              <a:t> use </a:t>
            </a:r>
            <a:r>
              <a:rPr lang="es-ES" sz="4000" b="1" dirty="0" err="1">
                <a:solidFill>
                  <a:srgbClr val="262626"/>
                </a:solidFill>
                <a:highlight>
                  <a:srgbClr val="FFC000"/>
                </a:highlight>
                <a:latin typeface="Calibri"/>
                <a:ea typeface="Calibri"/>
                <a:cs typeface="Calibri"/>
                <a:sym typeface="Calibri"/>
              </a:rPr>
              <a:t>the</a:t>
            </a:r>
            <a:r>
              <a:rPr lang="es-ES" sz="4000" b="1" dirty="0">
                <a:solidFill>
                  <a:srgbClr val="262626"/>
                </a:solidFill>
                <a:highlight>
                  <a:srgbClr val="FFC000"/>
                </a:highlight>
                <a:latin typeface="Calibri"/>
                <a:ea typeface="Calibri"/>
                <a:cs typeface="Calibri"/>
                <a:sym typeface="Calibri"/>
              </a:rPr>
              <a:t> </a:t>
            </a:r>
            <a:r>
              <a:rPr lang="es-ES" sz="4000" b="1" dirty="0" err="1">
                <a:solidFill>
                  <a:srgbClr val="262626"/>
                </a:solidFill>
                <a:highlight>
                  <a:srgbClr val="FFC000"/>
                </a:highlight>
                <a:latin typeface="Calibri"/>
                <a:ea typeface="Calibri"/>
                <a:cs typeface="Calibri"/>
                <a:sym typeface="Calibri"/>
              </a:rPr>
              <a:t>worst</a:t>
            </a:r>
            <a:r>
              <a:rPr lang="es-ES" sz="4000" b="1" dirty="0">
                <a:solidFill>
                  <a:srgbClr val="262626"/>
                </a:solidFill>
                <a:highlight>
                  <a:srgbClr val="FFC000"/>
                </a:highlight>
                <a:latin typeface="Calibri"/>
                <a:ea typeface="Calibri"/>
                <a:cs typeface="Calibri"/>
                <a:sym typeface="Calibri"/>
              </a:rPr>
              <a:t>’</a:t>
            </a:r>
            <a:endParaRPr sz="4000" b="0" i="0" u="none" strike="noStrike" cap="none" dirty="0">
              <a:solidFill>
                <a:srgbClr val="000000"/>
              </a:solidFill>
              <a:latin typeface="Arial"/>
              <a:ea typeface="Arial"/>
              <a:cs typeface="Arial"/>
              <a:sym typeface="Arial"/>
            </a:endParaRPr>
          </a:p>
        </p:txBody>
      </p:sp>
      <p:sp>
        <p:nvSpPr>
          <p:cNvPr id="219" name="Google Shape;219;ge0e5efc294_0_469"/>
          <p:cNvSpPr txBox="1"/>
          <p:nvPr/>
        </p:nvSpPr>
        <p:spPr>
          <a:xfrm>
            <a:off x="8849425" y="4887325"/>
            <a:ext cx="1692600" cy="307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s-ES" sz="2000" b="0" i="0" u="none" strike="noStrike" cap="none">
                <a:solidFill>
                  <a:srgbClr val="262626"/>
                </a:solidFill>
                <a:latin typeface="Pacifico"/>
                <a:ea typeface="Pacifico"/>
                <a:cs typeface="Pacifico"/>
                <a:sym typeface="Pacifico"/>
              </a:rPr>
              <a:t>William Penn</a:t>
            </a:r>
            <a:r>
              <a:rPr lang="es-ES" sz="1200" b="0" i="0" u="none" strike="noStrike" cap="none">
                <a:solidFill>
                  <a:srgbClr val="262626"/>
                </a:solidFill>
                <a:latin typeface="Pacifico"/>
                <a:ea typeface="Pacifico"/>
                <a:cs typeface="Pacifico"/>
                <a:sym typeface="Pacifico"/>
              </a:rPr>
              <a:t> </a:t>
            </a:r>
            <a:endParaRPr sz="1200" b="0" i="0" u="none" strike="noStrike" cap="none">
              <a:solidFill>
                <a:srgbClr val="000000"/>
              </a:solidFill>
              <a:latin typeface="Pacifico"/>
              <a:ea typeface="Pacifico"/>
              <a:cs typeface="Pacifico"/>
              <a:sym typeface="Pacifico"/>
            </a:endParaRPr>
          </a:p>
        </p:txBody>
      </p:sp>
      <p:pic>
        <p:nvPicPr>
          <p:cNvPr id="220" name="Google Shape;220;ge0e5efc294_0_469"/>
          <p:cNvPicPr preferRelativeResize="0"/>
          <p:nvPr/>
        </p:nvPicPr>
        <p:blipFill rotWithShape="1">
          <a:blip r:embed="rId6">
            <a:alphaModFix/>
          </a:blip>
          <a:srcRect l="12142" t="10918" r="14440" b="11422"/>
          <a:stretch/>
        </p:blipFill>
        <p:spPr>
          <a:xfrm>
            <a:off x="3035075" y="4652100"/>
            <a:ext cx="1513850" cy="1200925"/>
          </a:xfrm>
          <a:prstGeom prst="rect">
            <a:avLst/>
          </a:prstGeom>
          <a:noFill/>
          <a:ln>
            <a:noFill/>
          </a:ln>
        </p:spPr>
      </p:pic>
      <p:sp>
        <p:nvSpPr>
          <p:cNvPr id="221" name="Google Shape;221;ge0e5efc294_0_469"/>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endParaRPr sz="2000" b="0" i="1"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gdd990234fa_0_106"/>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227" name="Google Shape;227;gdd990234fa_0_106"/>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228" name="Google Shape;228;gdd990234fa_0_106"/>
          <p:cNvSpPr txBox="1"/>
          <p:nvPr/>
        </p:nvSpPr>
        <p:spPr>
          <a:xfrm>
            <a:off x="1207950" y="1177200"/>
            <a:ext cx="11281800" cy="553998"/>
          </a:xfrm>
          <a:prstGeom prst="rect">
            <a:avLst/>
          </a:prstGeom>
          <a:noFill/>
          <a:ln>
            <a:noFill/>
          </a:ln>
        </p:spPr>
        <p:txBody>
          <a:bodyPr spcFirstLastPara="1" wrap="square" lIns="0" tIns="0" rIns="0" bIns="0" anchor="t" anchorCtr="0">
            <a:spAutoFit/>
          </a:bodyPr>
          <a:lstStyle/>
          <a:p>
            <a:pPr lvl="0">
              <a:buSzPts val="3600"/>
            </a:pPr>
            <a:r>
              <a:rPr lang="en-US" sz="3600" dirty="0">
                <a:latin typeface="Calibri"/>
                <a:ea typeface="Calibri"/>
                <a:cs typeface="Calibri"/>
                <a:sym typeface="Calibri"/>
              </a:rPr>
              <a:t>INTRODUCTION: </a:t>
            </a:r>
            <a:r>
              <a:rPr lang="en-US" sz="3600" b="1" dirty="0">
                <a:latin typeface="Calibri"/>
                <a:ea typeface="Calibri"/>
                <a:cs typeface="Calibri"/>
                <a:sym typeface="Calibri"/>
              </a:rPr>
              <a:t>TIME IN DATA SCIENCE</a:t>
            </a:r>
            <a:endParaRPr sz="4000" b="1" i="0" u="none" strike="noStrike" cap="none" dirty="0">
              <a:solidFill>
                <a:srgbClr val="000000"/>
              </a:solidFill>
              <a:latin typeface="Calibri"/>
              <a:ea typeface="Calibri"/>
              <a:cs typeface="Calibri"/>
              <a:sym typeface="Calibri"/>
            </a:endParaRPr>
          </a:p>
        </p:txBody>
      </p:sp>
      <p:sp>
        <p:nvSpPr>
          <p:cNvPr id="229" name="Google Shape;229;gdd990234fa_0_106"/>
          <p:cNvSpPr txBox="1"/>
          <p:nvPr/>
        </p:nvSpPr>
        <p:spPr>
          <a:xfrm>
            <a:off x="4498925" y="2049913"/>
            <a:ext cx="6916800" cy="3397853"/>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s-ES" sz="1600" b="1" i="0" u="none" strike="noStrike" cap="none" dirty="0">
                <a:solidFill>
                  <a:srgbClr val="262626"/>
                </a:solidFill>
                <a:highlight>
                  <a:srgbClr val="FFC000"/>
                </a:highlight>
                <a:latin typeface="Calibri"/>
                <a:ea typeface="Calibri"/>
                <a:cs typeface="Calibri"/>
                <a:sym typeface="Calibri"/>
              </a:rPr>
              <a:t>Time </a:t>
            </a:r>
            <a:r>
              <a:rPr lang="es-ES" sz="1600" b="1" i="0" u="none" strike="noStrike" cap="none" dirty="0" err="1">
                <a:solidFill>
                  <a:srgbClr val="262626"/>
                </a:solidFill>
                <a:highlight>
                  <a:srgbClr val="FFC000"/>
                </a:highlight>
                <a:latin typeface="Calibri"/>
                <a:ea typeface="Calibri"/>
                <a:cs typeface="Calibri"/>
                <a:sym typeface="Calibri"/>
              </a:rPr>
              <a:t>is</a:t>
            </a:r>
            <a:r>
              <a:rPr lang="es-ES" sz="1600" b="1" i="0" u="none" strike="noStrike" cap="none" dirty="0">
                <a:solidFill>
                  <a:srgbClr val="262626"/>
                </a:solidFill>
                <a:highlight>
                  <a:srgbClr val="FFC000"/>
                </a:highlight>
                <a:latin typeface="Calibri"/>
                <a:ea typeface="Calibri"/>
                <a:cs typeface="Calibri"/>
                <a:sym typeface="Calibri"/>
              </a:rPr>
              <a:t> a </a:t>
            </a:r>
            <a:r>
              <a:rPr lang="es-ES" sz="1600" b="1" i="0" u="none" strike="noStrike" cap="none" dirty="0" err="1">
                <a:solidFill>
                  <a:srgbClr val="262626"/>
                </a:solidFill>
                <a:highlight>
                  <a:srgbClr val="FFC000"/>
                </a:highlight>
                <a:latin typeface="Calibri"/>
                <a:ea typeface="Calibri"/>
                <a:cs typeface="Calibri"/>
                <a:sym typeface="Calibri"/>
              </a:rPr>
              <a:t>key</a:t>
            </a:r>
            <a:r>
              <a:rPr lang="es-ES" sz="1600" b="1" i="0" u="none" strike="noStrike" cap="none" dirty="0">
                <a:solidFill>
                  <a:srgbClr val="262626"/>
                </a:solidFill>
                <a:highlight>
                  <a:srgbClr val="FFC000"/>
                </a:highlight>
                <a:latin typeface="Calibri"/>
                <a:ea typeface="Calibri"/>
                <a:cs typeface="Calibri"/>
                <a:sym typeface="Calibri"/>
              </a:rPr>
              <a:t> </a:t>
            </a:r>
            <a:r>
              <a:rPr lang="es-ES" sz="1600" b="1" i="0" u="none" strike="noStrike" cap="none" dirty="0" err="1">
                <a:solidFill>
                  <a:srgbClr val="262626"/>
                </a:solidFill>
                <a:highlight>
                  <a:srgbClr val="FFC000"/>
                </a:highlight>
                <a:latin typeface="Calibri"/>
                <a:ea typeface="Calibri"/>
                <a:cs typeface="Calibri"/>
                <a:sym typeface="Calibri"/>
              </a:rPr>
              <a:t>aspect</a:t>
            </a:r>
            <a:r>
              <a:rPr lang="es-ES" sz="1600" b="1" i="0" u="none" strike="noStrike" cap="none" dirty="0">
                <a:solidFill>
                  <a:srgbClr val="262626"/>
                </a:solidFill>
                <a:highlight>
                  <a:srgbClr val="FFC000"/>
                </a:highlight>
                <a:latin typeface="Calibri"/>
                <a:ea typeface="Calibri"/>
                <a:cs typeface="Calibri"/>
                <a:sym typeface="Calibri"/>
              </a:rPr>
              <a:t> </a:t>
            </a:r>
            <a:r>
              <a:rPr lang="es-ES" sz="1600" b="1" i="0" u="none" strike="noStrike" cap="none" dirty="0" err="1">
                <a:solidFill>
                  <a:srgbClr val="262626"/>
                </a:solidFill>
                <a:highlight>
                  <a:srgbClr val="FFC000"/>
                </a:highlight>
                <a:latin typeface="Calibri"/>
                <a:ea typeface="Calibri"/>
                <a:cs typeface="Calibri"/>
                <a:sym typeface="Calibri"/>
              </a:rPr>
              <a:t>of</a:t>
            </a:r>
            <a:r>
              <a:rPr lang="es-ES" sz="1600" b="1" i="0" u="none" strike="noStrike" cap="none" dirty="0">
                <a:solidFill>
                  <a:srgbClr val="262626"/>
                </a:solidFill>
                <a:highlight>
                  <a:srgbClr val="FFC000"/>
                </a:highlight>
                <a:latin typeface="Calibri"/>
                <a:ea typeface="Calibri"/>
                <a:cs typeface="Calibri"/>
                <a:sym typeface="Calibri"/>
              </a:rPr>
              <a:t> data </a:t>
            </a:r>
            <a:r>
              <a:rPr lang="es-ES" sz="1600" b="1" i="0" u="none" strike="noStrike" cap="none" dirty="0" err="1">
                <a:solidFill>
                  <a:srgbClr val="262626"/>
                </a:solidFill>
                <a:highlight>
                  <a:srgbClr val="FFC000"/>
                </a:highlight>
                <a:latin typeface="Calibri"/>
                <a:ea typeface="Calibri"/>
                <a:cs typeface="Calibri"/>
                <a:sym typeface="Calibri"/>
              </a:rPr>
              <a:t>science</a:t>
            </a:r>
            <a:r>
              <a:rPr lang="es-ES" sz="1600" b="1" i="0" u="none" strike="noStrike" cap="none" dirty="0">
                <a:solidFill>
                  <a:srgbClr val="262626"/>
                </a:solidFill>
                <a:latin typeface="Calibri"/>
                <a:ea typeface="Calibri"/>
                <a:cs typeface="Calibri"/>
                <a:sym typeface="Calibri"/>
              </a:rPr>
              <a:t>.</a:t>
            </a:r>
            <a:r>
              <a:rPr lang="es-ES" sz="1600" b="0" i="0" u="none" strike="noStrike" cap="none" dirty="0">
                <a:solidFill>
                  <a:srgbClr val="262626"/>
                </a:solidFill>
                <a:latin typeface="Calibri"/>
                <a:ea typeface="Calibri"/>
                <a:cs typeface="Calibri"/>
                <a:sym typeface="Calibri"/>
              </a:rPr>
              <a:t> </a:t>
            </a:r>
            <a:r>
              <a:rPr lang="en-US" sz="1600" dirty="0">
                <a:solidFill>
                  <a:srgbClr val="262626"/>
                </a:solidFill>
                <a:latin typeface="Calibri"/>
                <a:ea typeface="Calibri"/>
                <a:cs typeface="Calibri"/>
                <a:sym typeface="Calibri"/>
              </a:rPr>
              <a:t>Time series prediction is an obvious application of time use, but also other algorithms and models consider information related to time variables (age, events) to achieve the results. And not only that, but some tools also need to be applied in real time or used in different time zones.
</a:t>
            </a:r>
          </a:p>
          <a:p>
            <a:pPr lvl="0">
              <a:lnSpc>
                <a:spcPct val="115000"/>
              </a:lnSpc>
              <a:buClr>
                <a:schemeClr val="dk1"/>
              </a:buClr>
              <a:buSzPts val="1100"/>
            </a:pPr>
            <a:r>
              <a:rPr lang="en-US" sz="1600" dirty="0">
                <a:solidFill>
                  <a:srgbClr val="262626"/>
                </a:solidFill>
                <a:latin typeface="Calibri"/>
                <a:ea typeface="Calibri"/>
                <a:cs typeface="Calibri"/>
                <a:sym typeface="Calibri"/>
              </a:rPr>
              <a:t>Time is a numerical variable, number of seconds with respect to a given time, although the formats represent it in a similar way to the 'human' calendar.
</a:t>
            </a:r>
          </a:p>
          <a:p>
            <a:pPr lvl="0">
              <a:lnSpc>
                <a:spcPct val="115000"/>
              </a:lnSpc>
              <a:buClr>
                <a:schemeClr val="dk1"/>
              </a:buClr>
              <a:buSzPts val="1100"/>
            </a:pPr>
            <a:endParaRPr lang="en-US" sz="1600" dirty="0">
              <a:solidFill>
                <a:srgbClr val="262626"/>
              </a:solidFill>
              <a:latin typeface="Calibri"/>
              <a:ea typeface="Calibri"/>
              <a:cs typeface="Calibri"/>
              <a:sym typeface="Calibri"/>
            </a:endParaRPr>
          </a:p>
          <a:p>
            <a:pPr lvl="0">
              <a:lnSpc>
                <a:spcPct val="115000"/>
              </a:lnSpc>
              <a:buClr>
                <a:schemeClr val="dk1"/>
              </a:buClr>
              <a:buSzPts val="1100"/>
            </a:pPr>
            <a:endParaRPr lang="en-US" sz="1600" dirty="0">
              <a:solidFill>
                <a:srgbClr val="262626"/>
              </a:solidFill>
              <a:latin typeface="Calibri"/>
              <a:ea typeface="Calibri"/>
              <a:cs typeface="Calibri"/>
              <a:sym typeface="Calibri"/>
            </a:endParaRPr>
          </a:p>
          <a:p>
            <a:pPr lvl="0">
              <a:lnSpc>
                <a:spcPct val="115000"/>
              </a:lnSpc>
              <a:buClr>
                <a:schemeClr val="dk1"/>
              </a:buClr>
              <a:buSzPts val="1100"/>
            </a:pPr>
            <a:r>
              <a:rPr lang="en-US" sz="1600" dirty="0">
                <a:solidFill>
                  <a:srgbClr val="262626"/>
                </a:solidFill>
                <a:latin typeface="Calibri"/>
                <a:ea typeface="Calibri"/>
                <a:cs typeface="Calibri"/>
                <a:sym typeface="Calibri"/>
              </a:rPr>
              <a:t>The library for most used in Python for time data is </a:t>
            </a:r>
            <a:r>
              <a:rPr lang="en-US" sz="1600" dirty="0">
                <a:solidFill>
                  <a:srgbClr val="262626"/>
                </a:solidFill>
                <a:latin typeface="Calibri"/>
                <a:ea typeface="Calibri"/>
                <a:cs typeface="Calibri"/>
                <a:sym typeface="Calibri"/>
                <a:hlinkClick r:id="rId5"/>
              </a:rPr>
              <a:t>datetime</a:t>
            </a:r>
            <a:r>
              <a:rPr lang="en-US" sz="1600" dirty="0">
                <a:solidFill>
                  <a:srgbClr val="262626"/>
                </a:solidFill>
                <a:latin typeface="Calibri"/>
                <a:ea typeface="Calibri"/>
                <a:cs typeface="Calibri"/>
                <a:sym typeface="Calibri"/>
              </a:rPr>
              <a:t> and allows us to operate with temporal data.</a:t>
            </a:r>
            <a:endParaRPr sz="1400" i="0" u="none" strike="noStrike" cap="none" dirty="0">
              <a:solidFill>
                <a:srgbClr val="000000"/>
              </a:solidFill>
              <a:latin typeface="Arial"/>
              <a:ea typeface="Arial"/>
              <a:cs typeface="Arial"/>
              <a:sym typeface="Arial"/>
            </a:endParaRPr>
          </a:p>
        </p:txBody>
      </p:sp>
      <p:pic>
        <p:nvPicPr>
          <p:cNvPr id="231" name="Google Shape;231;gdd990234fa_0_106"/>
          <p:cNvPicPr preferRelativeResize="0"/>
          <p:nvPr/>
        </p:nvPicPr>
        <p:blipFill rotWithShape="1">
          <a:blip r:embed="rId6">
            <a:alphaModFix/>
          </a:blip>
          <a:srcRect/>
          <a:stretch/>
        </p:blipFill>
        <p:spPr>
          <a:xfrm>
            <a:off x="922725" y="2615400"/>
            <a:ext cx="2768599" cy="2768600"/>
          </a:xfrm>
          <a:prstGeom prst="rect">
            <a:avLst/>
          </a:prstGeom>
          <a:noFill/>
          <a:ln>
            <a:noFill/>
          </a:ln>
        </p:spPr>
      </p:pic>
      <p:sp>
        <p:nvSpPr>
          <p:cNvPr id="232" name="Google Shape;232;gdd990234fa_0_106"/>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3" name="Google Shape;233;gdd990234fa_0_106"/>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234" name="Google Shape;234;gdd990234fa_0_106"/>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5" name="Google Shape;235;gdd990234fa_0_106"/>
          <p:cNvSpPr txBox="1">
            <a:spLocks noGrp="1"/>
          </p:cNvSpPr>
          <p:nvPr>
            <p:ph type="sldNum" idx="12"/>
          </p:nvPr>
        </p:nvSpPr>
        <p:spPr>
          <a:xfrm>
            <a:off x="8798675" y="64325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s-ES">
                <a:solidFill>
                  <a:schemeClr val="lt1"/>
                </a:solidFill>
              </a:rPr>
              <a:t>8</a:t>
            </a:fld>
            <a:endParaRPr>
              <a:solidFill>
                <a:schemeClr val="lt1"/>
              </a:solidFill>
            </a:endParaRPr>
          </a:p>
        </p:txBody>
      </p:sp>
      <p:sp>
        <p:nvSpPr>
          <p:cNvPr id="7" name="Google Shape;230;gdd990234fa_0_106">
            <a:extLst>
              <a:ext uri="{FF2B5EF4-FFF2-40B4-BE49-F238E27FC236}">
                <a16:creationId xmlns:a16="http://schemas.microsoft.com/office/drawing/2014/main" id="{ED9BE31B-D3C9-48AA-B425-A8B97111AD25}"/>
              </a:ext>
            </a:extLst>
          </p:cNvPr>
          <p:cNvSpPr/>
          <p:nvPr/>
        </p:nvSpPr>
        <p:spPr>
          <a:xfrm>
            <a:off x="4498925" y="4207825"/>
            <a:ext cx="6767400" cy="479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err="1">
                <a:solidFill>
                  <a:srgbClr val="000000"/>
                </a:solidFill>
                <a:latin typeface="Arial"/>
                <a:ea typeface="Arial"/>
                <a:cs typeface="Arial"/>
                <a:sym typeface="Arial"/>
              </a:rPr>
              <a:t>tomorrow</a:t>
            </a:r>
            <a:r>
              <a:rPr lang="es-ES" sz="1400" b="1" i="0" u="none" strike="noStrike" cap="none" dirty="0">
                <a:solidFill>
                  <a:srgbClr val="000000"/>
                </a:solidFill>
                <a:latin typeface="Arial"/>
                <a:ea typeface="Arial"/>
                <a:cs typeface="Arial"/>
                <a:sym typeface="Arial"/>
              </a:rPr>
              <a:t>   &gt;   </a:t>
            </a:r>
            <a:r>
              <a:rPr lang="es-ES" dirty="0" err="1"/>
              <a:t>today</a:t>
            </a:r>
            <a:r>
              <a:rPr lang="es-ES" sz="1400" b="1" i="0" u="none" strike="noStrike" cap="none" dirty="0">
                <a:solidFill>
                  <a:srgbClr val="000000"/>
                </a:solidFill>
                <a:latin typeface="Arial"/>
                <a:ea typeface="Arial"/>
                <a:cs typeface="Arial"/>
                <a:sym typeface="Arial"/>
              </a:rPr>
              <a:t>   &gt;  </a:t>
            </a:r>
            <a:r>
              <a:rPr lang="es-ES" dirty="0" err="1"/>
              <a:t>yesterday</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d87d654242_0_30"/>
          <p:cNvPicPr preferRelativeResize="0"/>
          <p:nvPr/>
        </p:nvPicPr>
        <p:blipFill rotWithShape="1">
          <a:blip r:embed="rId3">
            <a:alphaModFix/>
          </a:blip>
          <a:srcRect/>
          <a:stretch/>
        </p:blipFill>
        <p:spPr>
          <a:xfrm>
            <a:off x="10362465" y="221098"/>
            <a:ext cx="1597404" cy="479221"/>
          </a:xfrm>
          <a:prstGeom prst="rect">
            <a:avLst/>
          </a:prstGeom>
          <a:noFill/>
          <a:ln>
            <a:noFill/>
          </a:ln>
        </p:spPr>
      </p:pic>
      <p:pic>
        <p:nvPicPr>
          <p:cNvPr id="241" name="Google Shape;241;gd87d654242_0_30"/>
          <p:cNvPicPr preferRelativeResize="0"/>
          <p:nvPr/>
        </p:nvPicPr>
        <p:blipFill rotWithShape="1">
          <a:blip r:embed="rId4">
            <a:alphaModFix/>
          </a:blip>
          <a:srcRect t="36028"/>
          <a:stretch/>
        </p:blipFill>
        <p:spPr>
          <a:xfrm>
            <a:off x="0" y="0"/>
            <a:ext cx="5512363" cy="729842"/>
          </a:xfrm>
          <a:prstGeom prst="rect">
            <a:avLst/>
          </a:prstGeom>
          <a:noFill/>
          <a:ln>
            <a:noFill/>
          </a:ln>
        </p:spPr>
      </p:pic>
      <p:sp>
        <p:nvSpPr>
          <p:cNvPr id="242" name="Google Shape;242;gd87d654242_0_30"/>
          <p:cNvSpPr/>
          <p:nvPr/>
        </p:nvSpPr>
        <p:spPr>
          <a:xfrm>
            <a:off x="624513" y="3108075"/>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datetime</a:t>
            </a:r>
            <a:endParaRPr sz="1400" b="1" i="0" u="none" strike="noStrike" cap="none">
              <a:solidFill>
                <a:srgbClr val="000000"/>
              </a:solidFill>
              <a:latin typeface="Arial"/>
              <a:ea typeface="Arial"/>
              <a:cs typeface="Arial"/>
              <a:sym typeface="Arial"/>
            </a:endParaRPr>
          </a:p>
        </p:txBody>
      </p:sp>
      <p:sp>
        <p:nvSpPr>
          <p:cNvPr id="243" name="Google Shape;243;gd87d654242_0_30"/>
          <p:cNvSpPr/>
          <p:nvPr/>
        </p:nvSpPr>
        <p:spPr>
          <a:xfrm>
            <a:off x="624513" y="3670451"/>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date</a:t>
            </a:r>
            <a:endParaRPr sz="1400" b="1" i="0" u="none" strike="noStrike" cap="none">
              <a:solidFill>
                <a:srgbClr val="000000"/>
              </a:solidFill>
              <a:latin typeface="Arial"/>
              <a:ea typeface="Arial"/>
              <a:cs typeface="Arial"/>
              <a:sym typeface="Arial"/>
            </a:endParaRPr>
          </a:p>
        </p:txBody>
      </p:sp>
      <p:sp>
        <p:nvSpPr>
          <p:cNvPr id="244" name="Google Shape;244;gd87d654242_0_30"/>
          <p:cNvSpPr/>
          <p:nvPr/>
        </p:nvSpPr>
        <p:spPr>
          <a:xfrm>
            <a:off x="624513" y="4232828"/>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time</a:t>
            </a:r>
            <a:endParaRPr sz="1400" b="1" i="0" u="none" strike="noStrike" cap="none">
              <a:solidFill>
                <a:srgbClr val="000000"/>
              </a:solidFill>
              <a:latin typeface="Arial"/>
              <a:ea typeface="Arial"/>
              <a:cs typeface="Arial"/>
              <a:sym typeface="Arial"/>
            </a:endParaRPr>
          </a:p>
        </p:txBody>
      </p:sp>
      <p:sp>
        <p:nvSpPr>
          <p:cNvPr id="245" name="Google Shape;245;gd87d654242_0_30"/>
          <p:cNvSpPr/>
          <p:nvPr/>
        </p:nvSpPr>
        <p:spPr>
          <a:xfrm>
            <a:off x="624513" y="4795204"/>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timedelta</a:t>
            </a:r>
            <a:endParaRPr sz="1400" b="1" i="0" u="none" strike="noStrike" cap="none">
              <a:solidFill>
                <a:srgbClr val="000000"/>
              </a:solidFill>
              <a:latin typeface="Arial"/>
              <a:ea typeface="Arial"/>
              <a:cs typeface="Arial"/>
              <a:sym typeface="Arial"/>
            </a:endParaRPr>
          </a:p>
        </p:txBody>
      </p:sp>
      <p:sp>
        <p:nvSpPr>
          <p:cNvPr id="246" name="Google Shape;246;gd87d654242_0_30"/>
          <p:cNvSpPr/>
          <p:nvPr/>
        </p:nvSpPr>
        <p:spPr>
          <a:xfrm>
            <a:off x="624513" y="5357580"/>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timezones</a:t>
            </a:r>
            <a:endParaRPr sz="1400" b="1" i="0" u="none" strike="noStrike" cap="none">
              <a:solidFill>
                <a:srgbClr val="000000"/>
              </a:solidFill>
              <a:latin typeface="Arial"/>
              <a:ea typeface="Arial"/>
              <a:cs typeface="Arial"/>
              <a:sym typeface="Arial"/>
            </a:endParaRPr>
          </a:p>
        </p:txBody>
      </p:sp>
      <p:sp>
        <p:nvSpPr>
          <p:cNvPr id="247" name="Google Shape;247;gd87d654242_0_30"/>
          <p:cNvSpPr/>
          <p:nvPr/>
        </p:nvSpPr>
        <p:spPr>
          <a:xfrm>
            <a:off x="4052313" y="3108075"/>
            <a:ext cx="4187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err="1">
                <a:solidFill>
                  <a:srgbClr val="000000"/>
                </a:solidFill>
                <a:latin typeface="Arial"/>
                <a:ea typeface="Arial"/>
                <a:cs typeface="Arial"/>
                <a:sym typeface="Arial"/>
              </a:rPr>
              <a:t>Combination</a:t>
            </a:r>
            <a:r>
              <a:rPr lang="es-ES" sz="1400" b="0" i="0" u="none" strike="noStrike" cap="none" dirty="0">
                <a:solidFill>
                  <a:srgbClr val="000000"/>
                </a:solidFill>
                <a:latin typeface="Arial"/>
                <a:ea typeface="Arial"/>
                <a:cs typeface="Arial"/>
                <a:sym typeface="Arial"/>
              </a:rPr>
              <a:t> </a:t>
            </a:r>
            <a:r>
              <a:rPr lang="es-ES" sz="1400" b="0" i="0" u="none" strike="noStrike" cap="none" dirty="0" err="1">
                <a:solidFill>
                  <a:srgbClr val="000000"/>
                </a:solidFill>
                <a:latin typeface="Arial"/>
                <a:ea typeface="Arial"/>
                <a:cs typeface="Arial"/>
                <a:sym typeface="Arial"/>
              </a:rPr>
              <a:t>of</a:t>
            </a:r>
            <a:r>
              <a:rPr lang="es-ES" sz="1400" b="0" i="0" u="none" strike="noStrike" cap="none" dirty="0">
                <a:solidFill>
                  <a:srgbClr val="000000"/>
                </a:solidFill>
                <a:latin typeface="Arial"/>
                <a:ea typeface="Arial"/>
                <a:cs typeface="Arial"/>
                <a:sym typeface="Arial"/>
              </a:rPr>
              <a:t> time and </a:t>
            </a:r>
            <a:r>
              <a:rPr lang="es-ES" sz="1400" b="0" i="0" u="none" strike="noStrike" cap="none" dirty="0" err="1">
                <a:solidFill>
                  <a:srgbClr val="000000"/>
                </a:solidFill>
                <a:latin typeface="Arial"/>
                <a:ea typeface="Arial"/>
                <a:cs typeface="Arial"/>
                <a:sym typeface="Arial"/>
              </a:rPr>
              <a:t>hour</a:t>
            </a:r>
            <a:endParaRPr sz="1400" b="0" i="0" u="none" strike="noStrike" cap="none" dirty="0">
              <a:solidFill>
                <a:srgbClr val="000000"/>
              </a:solidFill>
              <a:latin typeface="Arial"/>
              <a:ea typeface="Arial"/>
              <a:cs typeface="Arial"/>
              <a:sym typeface="Arial"/>
            </a:endParaRPr>
          </a:p>
        </p:txBody>
      </p:sp>
      <p:sp>
        <p:nvSpPr>
          <p:cNvPr id="248" name="Google Shape;248;gd87d654242_0_30"/>
          <p:cNvSpPr/>
          <p:nvPr/>
        </p:nvSpPr>
        <p:spPr>
          <a:xfrm>
            <a:off x="4052313" y="3670451"/>
            <a:ext cx="4187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Date variable</a:t>
            </a:r>
            <a:endParaRPr sz="1400" b="0" i="0" u="none" strike="noStrike" cap="none" dirty="0">
              <a:solidFill>
                <a:srgbClr val="000000"/>
              </a:solidFill>
              <a:latin typeface="Arial"/>
              <a:ea typeface="Arial"/>
              <a:cs typeface="Arial"/>
              <a:sym typeface="Arial"/>
            </a:endParaRPr>
          </a:p>
        </p:txBody>
      </p:sp>
      <p:sp>
        <p:nvSpPr>
          <p:cNvPr id="249" name="Google Shape;249;gd87d654242_0_30"/>
          <p:cNvSpPr/>
          <p:nvPr/>
        </p:nvSpPr>
        <p:spPr>
          <a:xfrm>
            <a:off x="4052313" y="4232828"/>
            <a:ext cx="4187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Time variable</a:t>
            </a:r>
            <a:endParaRPr sz="1400" b="0" i="0" u="none" strike="noStrike" cap="none" dirty="0">
              <a:solidFill>
                <a:srgbClr val="000000"/>
              </a:solidFill>
              <a:latin typeface="Arial"/>
              <a:ea typeface="Arial"/>
              <a:cs typeface="Arial"/>
              <a:sym typeface="Arial"/>
            </a:endParaRPr>
          </a:p>
        </p:txBody>
      </p:sp>
      <p:sp>
        <p:nvSpPr>
          <p:cNvPr id="250" name="Google Shape;250;gd87d654242_0_30"/>
          <p:cNvSpPr/>
          <p:nvPr/>
        </p:nvSpPr>
        <p:spPr>
          <a:xfrm>
            <a:off x="4052313" y="4795204"/>
            <a:ext cx="4187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a:solidFill>
                  <a:srgbClr val="000000"/>
                </a:solidFill>
                <a:latin typeface="Arial"/>
                <a:ea typeface="Arial"/>
                <a:cs typeface="Arial"/>
                <a:sym typeface="Arial"/>
              </a:rPr>
              <a:t>Date/Time </a:t>
            </a:r>
            <a:r>
              <a:rPr lang="es-ES" sz="1400" b="0" i="0" u="none" strike="noStrike" cap="none" dirty="0" err="1">
                <a:solidFill>
                  <a:srgbClr val="000000"/>
                </a:solidFill>
                <a:latin typeface="Arial"/>
                <a:ea typeface="Arial"/>
                <a:cs typeface="Arial"/>
                <a:sym typeface="Arial"/>
              </a:rPr>
              <a:t>increment</a:t>
            </a:r>
            <a:endParaRPr sz="1400" b="0" i="0" u="none" strike="noStrike" cap="none" dirty="0">
              <a:solidFill>
                <a:srgbClr val="000000"/>
              </a:solidFill>
              <a:latin typeface="Arial"/>
              <a:ea typeface="Arial"/>
              <a:cs typeface="Arial"/>
              <a:sym typeface="Arial"/>
            </a:endParaRPr>
          </a:p>
        </p:txBody>
      </p:sp>
      <p:sp>
        <p:nvSpPr>
          <p:cNvPr id="251" name="Google Shape;251;gd87d654242_0_30"/>
          <p:cNvSpPr/>
          <p:nvPr/>
        </p:nvSpPr>
        <p:spPr>
          <a:xfrm>
            <a:off x="4052313" y="5357580"/>
            <a:ext cx="4187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dirty="0" err="1">
                <a:solidFill>
                  <a:srgbClr val="000000"/>
                </a:solidFill>
                <a:latin typeface="Arial"/>
                <a:ea typeface="Arial"/>
                <a:cs typeface="Arial"/>
                <a:sym typeface="Arial"/>
              </a:rPr>
              <a:t>Timezone</a:t>
            </a:r>
            <a:r>
              <a:rPr lang="es-ES" sz="1400" b="0" i="0" u="none" strike="noStrike" cap="none" dirty="0">
                <a:solidFill>
                  <a:srgbClr val="000000"/>
                </a:solidFill>
                <a:latin typeface="Arial"/>
                <a:ea typeface="Arial"/>
                <a:cs typeface="Arial"/>
                <a:sym typeface="Arial"/>
              </a:rPr>
              <a:t> </a:t>
            </a:r>
            <a:r>
              <a:rPr lang="es-ES" sz="1400" b="0" i="0" u="none" strike="noStrike" cap="none" dirty="0" err="1">
                <a:solidFill>
                  <a:srgbClr val="000000"/>
                </a:solidFill>
                <a:latin typeface="Arial"/>
                <a:ea typeface="Arial"/>
                <a:cs typeface="Arial"/>
                <a:sym typeface="Arial"/>
              </a:rPr>
              <a:t>reference</a:t>
            </a:r>
            <a:endParaRPr sz="1400" b="0" i="0" u="none" strike="noStrike" cap="none" dirty="0">
              <a:solidFill>
                <a:srgbClr val="000000"/>
              </a:solidFill>
              <a:latin typeface="Arial"/>
              <a:ea typeface="Arial"/>
              <a:cs typeface="Arial"/>
              <a:sym typeface="Arial"/>
            </a:endParaRPr>
          </a:p>
        </p:txBody>
      </p:sp>
      <p:sp>
        <p:nvSpPr>
          <p:cNvPr id="252" name="Google Shape;252;gd87d654242_0_30"/>
          <p:cNvSpPr txBox="1"/>
          <p:nvPr/>
        </p:nvSpPr>
        <p:spPr>
          <a:xfrm>
            <a:off x="1207950" y="1177200"/>
            <a:ext cx="11281800" cy="554100"/>
          </a:xfrm>
          <a:prstGeom prst="rect">
            <a:avLst/>
          </a:prstGeom>
          <a:noFill/>
          <a:ln>
            <a:noFill/>
          </a:ln>
        </p:spPr>
        <p:txBody>
          <a:bodyPr spcFirstLastPara="1" wrap="square" lIns="0" tIns="0" rIns="0" bIns="0" anchor="t" anchorCtr="0">
            <a:spAutoFit/>
          </a:bodyPr>
          <a:lstStyle/>
          <a:p>
            <a:pPr lvl="0">
              <a:buSzPts val="3600"/>
            </a:pPr>
            <a:r>
              <a:rPr lang="es-ES" sz="3600" dirty="0">
                <a:latin typeface="Calibri"/>
                <a:ea typeface="Calibri"/>
                <a:cs typeface="Calibri"/>
                <a:sym typeface="Calibri"/>
              </a:rPr>
              <a:t>INTRODUCTION:</a:t>
            </a:r>
            <a:r>
              <a:rPr lang="es-ES" sz="3600" b="1" dirty="0">
                <a:latin typeface="Calibri"/>
                <a:ea typeface="Calibri"/>
                <a:cs typeface="Calibri"/>
                <a:sym typeface="Calibri"/>
              </a:rPr>
              <a:t> DATA TYPES IN DATETIME</a:t>
            </a:r>
            <a:endParaRPr sz="4000" b="0" i="0" u="none" strike="noStrike" cap="none" dirty="0">
              <a:solidFill>
                <a:srgbClr val="000000"/>
              </a:solidFill>
              <a:latin typeface="Calibri"/>
              <a:ea typeface="Calibri"/>
              <a:cs typeface="Calibri"/>
              <a:sym typeface="Calibri"/>
            </a:endParaRPr>
          </a:p>
        </p:txBody>
      </p:sp>
      <p:sp>
        <p:nvSpPr>
          <p:cNvPr id="253" name="Google Shape;253;gd87d654242_0_30"/>
          <p:cNvSpPr/>
          <p:nvPr/>
        </p:nvSpPr>
        <p:spPr>
          <a:xfrm>
            <a:off x="8473113" y="3108075"/>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2021-05-09 08:23:52.257702</a:t>
            </a:r>
            <a:endParaRPr sz="1400" b="0" i="0" u="none" strike="noStrike" cap="none">
              <a:solidFill>
                <a:srgbClr val="000000"/>
              </a:solidFill>
              <a:latin typeface="Arial"/>
              <a:ea typeface="Arial"/>
              <a:cs typeface="Arial"/>
              <a:sym typeface="Arial"/>
            </a:endParaRPr>
          </a:p>
        </p:txBody>
      </p:sp>
      <p:sp>
        <p:nvSpPr>
          <p:cNvPr id="254" name="Google Shape;254;gd87d654242_0_30"/>
          <p:cNvSpPr/>
          <p:nvPr/>
        </p:nvSpPr>
        <p:spPr>
          <a:xfrm>
            <a:off x="8473113" y="3670451"/>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2021-06-13</a:t>
            </a:r>
            <a:endParaRPr sz="1400" b="0" i="0" u="none" strike="noStrike" cap="none">
              <a:solidFill>
                <a:srgbClr val="000000"/>
              </a:solidFill>
              <a:latin typeface="Arial"/>
              <a:ea typeface="Arial"/>
              <a:cs typeface="Arial"/>
              <a:sym typeface="Arial"/>
            </a:endParaRPr>
          </a:p>
        </p:txBody>
      </p:sp>
      <p:sp>
        <p:nvSpPr>
          <p:cNvPr id="255" name="Google Shape;255;gd87d654242_0_30"/>
          <p:cNvSpPr/>
          <p:nvPr/>
        </p:nvSpPr>
        <p:spPr>
          <a:xfrm>
            <a:off x="8473113" y="4232828"/>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08:23:52.964269</a:t>
            </a:r>
            <a:endParaRPr sz="1400" b="0" i="0" u="none" strike="noStrike" cap="none">
              <a:solidFill>
                <a:srgbClr val="000000"/>
              </a:solidFill>
              <a:latin typeface="Arial"/>
              <a:ea typeface="Arial"/>
              <a:cs typeface="Arial"/>
              <a:sym typeface="Arial"/>
            </a:endParaRPr>
          </a:p>
        </p:txBody>
      </p:sp>
      <p:sp>
        <p:nvSpPr>
          <p:cNvPr id="256" name="Google Shape;256;gd87d654242_0_30"/>
          <p:cNvSpPr/>
          <p:nvPr/>
        </p:nvSpPr>
        <p:spPr>
          <a:xfrm>
            <a:off x="8473113" y="4795204"/>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0:00:01.152072</a:t>
            </a:r>
            <a:endParaRPr sz="1400" b="0" i="0" u="none" strike="noStrike" cap="none">
              <a:solidFill>
                <a:srgbClr val="000000"/>
              </a:solidFill>
              <a:latin typeface="Arial"/>
              <a:ea typeface="Arial"/>
              <a:cs typeface="Arial"/>
              <a:sym typeface="Arial"/>
            </a:endParaRPr>
          </a:p>
        </p:txBody>
      </p:sp>
      <p:sp>
        <p:nvSpPr>
          <p:cNvPr id="257" name="Google Shape;257;gd87d654242_0_30"/>
          <p:cNvSpPr/>
          <p:nvPr/>
        </p:nvSpPr>
        <p:spPr>
          <a:xfrm>
            <a:off x="8473113" y="5357580"/>
            <a:ext cx="3194700" cy="3822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UTC</a:t>
            </a:r>
            <a:endParaRPr sz="1400" b="1" i="0" u="none" strike="noStrike" cap="none">
              <a:solidFill>
                <a:srgbClr val="000000"/>
              </a:solidFill>
              <a:latin typeface="Arial"/>
              <a:ea typeface="Arial"/>
              <a:cs typeface="Arial"/>
              <a:sym typeface="Arial"/>
            </a:endParaRPr>
          </a:p>
        </p:txBody>
      </p:sp>
      <p:sp>
        <p:nvSpPr>
          <p:cNvPr id="258" name="Google Shape;258;gd87d654242_0_30"/>
          <p:cNvSpPr/>
          <p:nvPr/>
        </p:nvSpPr>
        <p:spPr>
          <a:xfrm>
            <a:off x="624513" y="2498475"/>
            <a:ext cx="3194700" cy="479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err="1">
                <a:solidFill>
                  <a:schemeClr val="lt1"/>
                </a:solidFill>
                <a:latin typeface="Arial"/>
                <a:ea typeface="Arial"/>
                <a:cs typeface="Arial"/>
                <a:sym typeface="Arial"/>
              </a:rPr>
              <a:t>Type</a:t>
            </a:r>
            <a:endParaRPr sz="1400" b="1" i="0" u="none" strike="noStrike" cap="none" dirty="0">
              <a:solidFill>
                <a:schemeClr val="lt1"/>
              </a:solidFill>
              <a:latin typeface="Arial"/>
              <a:ea typeface="Arial"/>
              <a:cs typeface="Arial"/>
              <a:sym typeface="Arial"/>
            </a:endParaRPr>
          </a:p>
        </p:txBody>
      </p:sp>
      <p:sp>
        <p:nvSpPr>
          <p:cNvPr id="259" name="Google Shape;259;gd87d654242_0_30"/>
          <p:cNvSpPr/>
          <p:nvPr/>
        </p:nvSpPr>
        <p:spPr>
          <a:xfrm>
            <a:off x="4052313" y="2498475"/>
            <a:ext cx="4187700" cy="479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err="1">
                <a:solidFill>
                  <a:schemeClr val="lt1"/>
                </a:solidFill>
                <a:latin typeface="Arial"/>
                <a:ea typeface="Arial"/>
                <a:cs typeface="Arial"/>
                <a:sym typeface="Arial"/>
              </a:rPr>
              <a:t>Description</a:t>
            </a:r>
            <a:endParaRPr sz="1400" b="1" i="0" u="none" strike="noStrike" cap="none" dirty="0">
              <a:solidFill>
                <a:schemeClr val="lt1"/>
              </a:solidFill>
              <a:latin typeface="Arial"/>
              <a:ea typeface="Arial"/>
              <a:cs typeface="Arial"/>
              <a:sym typeface="Arial"/>
            </a:endParaRPr>
          </a:p>
        </p:txBody>
      </p:sp>
      <p:sp>
        <p:nvSpPr>
          <p:cNvPr id="260" name="Google Shape;260;gd87d654242_0_30"/>
          <p:cNvSpPr/>
          <p:nvPr/>
        </p:nvSpPr>
        <p:spPr>
          <a:xfrm>
            <a:off x="8473113" y="2498475"/>
            <a:ext cx="3194700" cy="479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ES" sz="1400" b="1" i="0" u="none" strike="noStrike" cap="none" dirty="0" err="1">
                <a:solidFill>
                  <a:schemeClr val="lt1"/>
                </a:solidFill>
                <a:latin typeface="Arial"/>
                <a:ea typeface="Arial"/>
                <a:cs typeface="Arial"/>
                <a:sym typeface="Arial"/>
              </a:rPr>
              <a:t>Example</a:t>
            </a:r>
            <a:endParaRPr sz="1400" b="1" i="0" u="none" strike="noStrike" cap="none" dirty="0">
              <a:solidFill>
                <a:schemeClr val="lt1"/>
              </a:solidFill>
              <a:latin typeface="Arial"/>
              <a:ea typeface="Arial"/>
              <a:cs typeface="Arial"/>
              <a:sym typeface="Arial"/>
            </a:endParaRPr>
          </a:p>
        </p:txBody>
      </p:sp>
      <p:sp>
        <p:nvSpPr>
          <p:cNvPr id="261" name="Google Shape;261;gd87d654242_0_30"/>
          <p:cNvSpPr/>
          <p:nvPr/>
        </p:nvSpPr>
        <p:spPr>
          <a:xfrm>
            <a:off x="0" y="6488751"/>
            <a:ext cx="12192000" cy="369300"/>
          </a:xfrm>
          <a:prstGeom prst="rect">
            <a:avLst/>
          </a:prstGeom>
          <a:solidFill>
            <a:srgbClr val="5353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2" name="Google Shape;262;gd87d654242_0_30"/>
          <p:cNvSpPr txBox="1"/>
          <p:nvPr/>
        </p:nvSpPr>
        <p:spPr>
          <a:xfrm>
            <a:off x="753400" y="2087575"/>
            <a:ext cx="9316800" cy="566309"/>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a:solidFill>
                  <a:srgbClr val="262626"/>
                </a:solidFill>
                <a:latin typeface="Calibri"/>
                <a:ea typeface="Calibri"/>
                <a:cs typeface="Calibri"/>
                <a:sym typeface="Calibri"/>
              </a:rPr>
              <a:t>The data types in the datetime package can be:
</a:t>
            </a:r>
            <a:endParaRPr sz="1400" b="0" i="0" u="none" strike="noStrike" cap="none" dirty="0">
              <a:solidFill>
                <a:srgbClr val="000000"/>
              </a:solidFill>
              <a:latin typeface="Arial"/>
              <a:ea typeface="Arial"/>
              <a:cs typeface="Arial"/>
              <a:sym typeface="Arial"/>
            </a:endParaRPr>
          </a:p>
        </p:txBody>
      </p:sp>
      <p:sp>
        <p:nvSpPr>
          <p:cNvPr id="263" name="Google Shape;263;gd87d654242_0_30"/>
          <p:cNvSpPr txBox="1"/>
          <p:nvPr/>
        </p:nvSpPr>
        <p:spPr>
          <a:xfrm>
            <a:off x="699525" y="5914900"/>
            <a:ext cx="10240200" cy="566309"/>
          </a:xfrm>
          <a:prstGeom prst="rect">
            <a:avLst/>
          </a:prstGeom>
          <a:noFill/>
          <a:ln>
            <a:noFill/>
          </a:ln>
        </p:spPr>
        <p:txBody>
          <a:bodyPr spcFirstLastPara="1" wrap="square" lIns="0" tIns="0" rIns="0" bIns="0" anchor="t" anchorCtr="0">
            <a:spAutoFit/>
          </a:bodyPr>
          <a:lstStyle/>
          <a:p>
            <a:pPr lvl="0">
              <a:lnSpc>
                <a:spcPct val="115000"/>
              </a:lnSpc>
              <a:buClr>
                <a:schemeClr val="dk1"/>
              </a:buClr>
              <a:buSzPts val="1100"/>
            </a:pPr>
            <a:r>
              <a:rPr lang="en-US" sz="1600" dirty="0">
                <a:solidFill>
                  <a:srgbClr val="262626"/>
                </a:solidFill>
                <a:latin typeface="Calibri"/>
                <a:ea typeface="Calibri"/>
                <a:cs typeface="Calibri"/>
                <a:sym typeface="Calibri"/>
              </a:rPr>
              <a:t>In addition, general variable types (object string or numeric) can also contain temporal information
</a:t>
            </a:r>
            <a:endParaRPr sz="1400" b="0" i="0" u="none" strike="noStrike" cap="none" dirty="0">
              <a:solidFill>
                <a:srgbClr val="000000"/>
              </a:solidFill>
              <a:latin typeface="Arial"/>
              <a:ea typeface="Arial"/>
              <a:cs typeface="Arial"/>
              <a:sym typeface="Arial"/>
            </a:endParaRPr>
          </a:p>
        </p:txBody>
      </p:sp>
      <p:sp>
        <p:nvSpPr>
          <p:cNvPr id="264" name="Google Shape;264;gd87d654242_0_30"/>
          <p:cNvSpPr txBox="1"/>
          <p:nvPr/>
        </p:nvSpPr>
        <p:spPr>
          <a:xfrm>
            <a:off x="352347" y="-51350"/>
            <a:ext cx="4609500" cy="830400"/>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chemeClr val="lt1"/>
              </a:buClr>
              <a:buSzPts val="1800"/>
              <a:buFont typeface="Calibri"/>
              <a:buNone/>
            </a:pPr>
            <a:r>
              <a:rPr lang="es-ES" sz="2000" b="0" i="1" u="none" strike="noStrike" cap="none" dirty="0">
                <a:solidFill>
                  <a:schemeClr val="lt1"/>
                </a:solidFill>
                <a:latin typeface="Trebuchet MS"/>
                <a:ea typeface="Trebuchet MS"/>
                <a:cs typeface="Trebuchet MS"/>
                <a:sym typeface="Trebuchet MS"/>
              </a:rPr>
              <a:t>INTRO TO TIME DATA</a:t>
            </a:r>
          </a:p>
        </p:txBody>
      </p:sp>
      <p:sp>
        <p:nvSpPr>
          <p:cNvPr id="265" name="Google Shape;265;gd87d654242_0_30"/>
          <p:cNvSpPr/>
          <p:nvPr/>
        </p:nvSpPr>
        <p:spPr>
          <a:xfrm>
            <a:off x="1200970" y="1825810"/>
            <a:ext cx="516000" cy="54000"/>
          </a:xfrm>
          <a:prstGeom prst="rect">
            <a:avLst/>
          </a:prstGeom>
          <a:solidFill>
            <a:srgbClr val="FFBC02"/>
          </a:solidFill>
          <a:ln w="12700" cap="flat" cmpd="sng">
            <a:solidFill>
              <a:srgbClr val="FFBC0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6911</TotalTime>
  <Words>7389</Words>
  <Application>Microsoft Office PowerPoint</Application>
  <PresentationFormat>Widescreen</PresentationFormat>
  <Paragraphs>793</Paragraphs>
  <Slides>63</Slides>
  <Notes>63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63</vt:i4>
      </vt:variant>
    </vt:vector>
  </HeadingPairs>
  <TitlesOfParts>
    <vt:vector size="80" baseType="lpstr">
      <vt:lpstr>Arial</vt:lpstr>
      <vt:lpstr>Arial Rounded</vt:lpstr>
      <vt:lpstr>Calibri</vt:lpstr>
      <vt:lpstr>Comfortaa</vt:lpstr>
      <vt:lpstr>Comic Sans MS</vt:lpstr>
      <vt:lpstr>Courier New</vt:lpstr>
      <vt:lpstr>Georgia</vt:lpstr>
      <vt:lpstr>Impact</vt:lpstr>
      <vt:lpstr>Lobster</vt:lpstr>
      <vt:lpstr>Merriweather</vt:lpstr>
      <vt:lpstr>Pacifico</vt:lpstr>
      <vt:lpstr>Playfair Display</vt:lpstr>
      <vt:lpstr>Quattrocento Sans</vt:lpstr>
      <vt:lpstr>Roboto</vt:lpstr>
      <vt:lpstr>Spectral</vt:lpstr>
      <vt:lpstr>Trebuchet MS</vt:lpstr>
      <vt:lpstr>Tema de Office</vt:lpstr>
      <vt:lpstr>Time Series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dc:title>
  <dc:creator>Esther</dc:creator>
  <cp:lastModifiedBy>Christa Santos</cp:lastModifiedBy>
  <cp:revision>10</cp:revision>
  <dcterms:created xsi:type="dcterms:W3CDTF">2019-04-25T08:29:14Z</dcterms:created>
  <dcterms:modified xsi:type="dcterms:W3CDTF">2021-12-13T10:29:00Z</dcterms:modified>
</cp:coreProperties>
</file>